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75" r:id="rId3"/>
    <p:sldId id="276" r:id="rId4"/>
    <p:sldId id="312" r:id="rId5"/>
    <p:sldId id="327" r:id="rId6"/>
    <p:sldId id="309" r:id="rId7"/>
    <p:sldId id="310" r:id="rId8"/>
    <p:sldId id="337" r:id="rId9"/>
    <p:sldId id="307" r:id="rId10"/>
    <p:sldId id="329" r:id="rId11"/>
    <p:sldId id="332" r:id="rId12"/>
    <p:sldId id="333" r:id="rId13"/>
    <p:sldId id="304" r:id="rId14"/>
    <p:sldId id="338" r:id="rId15"/>
    <p:sldId id="339" r:id="rId16"/>
    <p:sldId id="342" r:id="rId17"/>
    <p:sldId id="348" r:id="rId18"/>
    <p:sldId id="344" r:id="rId19"/>
    <p:sldId id="345" r:id="rId20"/>
    <p:sldId id="346" r:id="rId21"/>
    <p:sldId id="347" r:id="rId22"/>
    <p:sldId id="340" r:id="rId23"/>
    <p:sldId id="341" r:id="rId24"/>
    <p:sldId id="350" r:id="rId25"/>
    <p:sldId id="319" r:id="rId26"/>
    <p:sldId id="351" r:id="rId27"/>
    <p:sldId id="321" r:id="rId28"/>
    <p:sldId id="299" r:id="rId29"/>
    <p:sldId id="317" r:id="rId30"/>
    <p:sldId id="302" r:id="rId31"/>
    <p:sldId id="315" r:id="rId32"/>
    <p:sldId id="290"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63" d="100"/>
          <a:sy n="63" d="100"/>
        </p:scale>
        <p:origin x="1322" y="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EED1C14C-A143-42F5-B247-D0E800131009}" type="datetimeFigureOut">
              <a:rPr lang="en-US" smtClean="0"/>
              <a:t>10/20/2019</a:t>
            </a:fld>
            <a:endParaRPr lang="en-US"/>
          </a:p>
        </p:txBody>
      </p:sp>
      <p:sp>
        <p:nvSpPr>
          <p:cNvPr id="5" name="Footer Placeholder 4"/>
          <p:cNvSpPr>
            <a:spLocks noGrp="1"/>
          </p:cNvSpPr>
          <p:nvPr>
            <p:ph type="ftr" sz="quarter" idx="11"/>
          </p:nvPr>
        </p:nvSpPr>
        <p:spPr>
          <a:xfrm>
            <a:off x="1900237" y="5410202"/>
            <a:ext cx="3843665" cy="365125"/>
          </a:xfrm>
        </p:spPr>
        <p:txBody>
          <a:bodyPr/>
          <a:lstStyle/>
          <a:p>
            <a:endParaRPr lang="en-US"/>
          </a:p>
        </p:txBody>
      </p:sp>
      <p:sp>
        <p:nvSpPr>
          <p:cNvPr id="6" name="Slide Number Placeholder 5"/>
          <p:cNvSpPr>
            <a:spLocks noGrp="1"/>
          </p:cNvSpPr>
          <p:nvPr>
            <p:ph type="sldNum" sz="quarter" idx="12"/>
          </p:nvPr>
        </p:nvSpPr>
        <p:spPr>
          <a:xfrm>
            <a:off x="7915603" y="5410200"/>
            <a:ext cx="578317"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8188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80673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974444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
        <p:nvSpPr>
          <p:cNvPr id="52" name="TextBox 51"/>
          <p:cNvSpPr txBox="1"/>
          <p:nvPr/>
        </p:nvSpPr>
        <p:spPr>
          <a:xfrm>
            <a:off x="696579" y="71845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53" name="TextBox 52"/>
          <p:cNvSpPr txBox="1"/>
          <p:nvPr/>
        </p:nvSpPr>
        <p:spPr>
          <a:xfrm>
            <a:off x="7817473"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Tree>
    <p:extLst>
      <p:ext uri="{BB962C8B-B14F-4D97-AF65-F5344CB8AC3E}">
        <p14:creationId xmlns:p14="http://schemas.microsoft.com/office/powerpoint/2010/main" val="1515249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6223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856059" y="3360263"/>
            <a:ext cx="2396432"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86075" y="3363435"/>
            <a:ext cx="238895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10/20/2019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44759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8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ED1C14C-A143-42F5-B247-D0E800131009}" type="datetimeFigureOut">
              <a:rPr lang="en-US" smtClean="0"/>
              <a:t>10/20/2019</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3707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28447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17564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en-US"/>
              <a:t>Click to edit Master title style</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5883277"/>
            <a:ext cx="2057400" cy="365125"/>
          </a:xfrm>
        </p:spPr>
        <p:txBody>
          <a:bodyPr/>
          <a:lstStyle/>
          <a:p>
            <a:fld id="{EED1C14C-A143-42F5-B247-D0E800131009}" type="datetimeFigureOut">
              <a:rPr lang="en-US" smtClean="0"/>
              <a:t>10/20/2019</a:t>
            </a:fld>
            <a:endParaRPr lang="en-US"/>
          </a:p>
        </p:txBody>
      </p:sp>
      <p:sp>
        <p:nvSpPr>
          <p:cNvPr id="50" name="Footer Placeholder 4"/>
          <p:cNvSpPr>
            <a:spLocks noGrp="1"/>
          </p:cNvSpPr>
          <p:nvPr>
            <p:ph type="ftr" sz="quarter" idx="11"/>
          </p:nvPr>
        </p:nvSpPr>
        <p:spPr>
          <a:xfrm>
            <a:off x="856059" y="5883276"/>
            <a:ext cx="4679482" cy="365125"/>
          </a:xfrm>
        </p:spPr>
        <p:txBody>
          <a:bodyPr/>
          <a:lstStyle/>
          <a:p>
            <a:endParaRPr lang="en-US"/>
          </a:p>
        </p:txBody>
      </p:sp>
      <p:sp>
        <p:nvSpPr>
          <p:cNvPr id="51" name="Slide Number Placeholder 5"/>
          <p:cNvSpPr>
            <a:spLocks noGrp="1"/>
          </p:cNvSpPr>
          <p:nvPr>
            <p:ph type="sldNum" sz="quarter" idx="12"/>
          </p:nvPr>
        </p:nvSpPr>
        <p:spPr>
          <a:xfrm>
            <a:off x="7707241" y="5883275"/>
            <a:ext cx="578317" cy="365125"/>
          </a:xfrm>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898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4175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13183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78902" y="2249486"/>
            <a:ext cx="3435949"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1992" y="2249485"/>
            <a:ext cx="3433565"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10/20/2019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600513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10/20/2019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01539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10/20/2019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89927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03958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1" y="609600"/>
            <a:ext cx="3753962"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32866" y="609600"/>
            <a:ext cx="3452693" cy="5181602"/>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59" y="2249486"/>
            <a:ext cx="3753964"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8366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9041774" cy="6858001"/>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ED1C14C-A143-42F5-B247-D0E800131009}" type="datetimeFigureOut">
              <a:rPr lang="en-US" smtClean="0"/>
              <a:t>10/20/2019</a:t>
            </a:fld>
            <a:endParaRPr lang="en-US"/>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303158086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image" Target="../media/image1.jpe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3.png"/><Relationship Id="rId4" Type="http://schemas.openxmlformats.org/officeDocument/2006/relationships/image" Target="../media/image1.jpe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hyperlink" Target="https://iamnrr.github.io/" TargetMode="External"/><Relationship Id="rId4" Type="http://schemas.openxmlformats.org/officeDocument/2006/relationships/hyperlink" Target="https://gallery.azure.ai/Experiment/Predictive-Maintenance-Implementation-Guide-Data-Sets-1"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hyperlink" Target="https://iamnrr.github.io/" TargetMode="External"/><Relationship Id="rId4" Type="http://schemas.openxmlformats.org/officeDocument/2006/relationships/hyperlink" Target="https://github.com/iamnrr/DSC680-Projects/tree/master/Predictive%20Maintenance"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41757F25-6A86-4C97-B9D7-05A5E87DE98C}"/>
              </a:ext>
            </a:extLst>
          </p:cNvPr>
          <p:cNvSpPr>
            <a:spLocks noGrp="1"/>
          </p:cNvSpPr>
          <p:nvPr>
            <p:ph type="ctrTitle"/>
          </p:nvPr>
        </p:nvSpPr>
        <p:spPr>
          <a:xfrm>
            <a:off x="2005587" y="1214553"/>
            <a:ext cx="5521793" cy="2378197"/>
          </a:xfrm>
        </p:spPr>
        <p:txBody>
          <a:bodyPr>
            <a:normAutofit/>
          </a:bodyPr>
          <a:lstStyle/>
          <a:p>
            <a:pPr algn="ctr"/>
            <a:r>
              <a:rPr lang="en-US" sz="4000" b="1" dirty="0"/>
              <a:t>PREDICTIVE analytics     </a:t>
            </a:r>
            <a:r>
              <a:rPr lang="en-US" sz="3100" dirty="0"/>
              <a:t>PREVENTIVE Maintenance Model </a:t>
            </a:r>
            <a:br>
              <a:rPr lang="en-US" dirty="0"/>
            </a:br>
            <a:endParaRPr sz="2400" dirty="0"/>
          </a:p>
        </p:txBody>
      </p:sp>
      <p:sp>
        <p:nvSpPr>
          <p:cNvPr id="3" name="slide1">
            <a:extLst>
              <a:ext uri="{FF2B5EF4-FFF2-40B4-BE49-F238E27FC236}">
                <a16:creationId xmlns:a16="http://schemas.microsoft.com/office/drawing/2014/main" id="{86A3BC97-E82C-4B89-8BC1-827854FCDBF9}"/>
              </a:ext>
            </a:extLst>
          </p:cNvPr>
          <p:cNvSpPr>
            <a:spLocks noGrp="1"/>
          </p:cNvSpPr>
          <p:nvPr>
            <p:ph type="subTitle" idx="1"/>
          </p:nvPr>
        </p:nvSpPr>
        <p:spPr>
          <a:xfrm>
            <a:off x="2398467" y="3731240"/>
            <a:ext cx="4864168" cy="784819"/>
          </a:xfrm>
        </p:spPr>
        <p:txBody>
          <a:bodyPr>
            <a:normAutofit fontScale="85000" lnSpcReduction="10000"/>
          </a:bodyPr>
          <a:lstStyle/>
          <a:p>
            <a:r>
              <a:rPr lang="en-US" dirty="0"/>
              <a:t>Raghu Raman Nanduri</a:t>
            </a:r>
          </a:p>
          <a:p>
            <a:r>
              <a:rPr lang="en-US" dirty="0"/>
              <a:t> DSC 680</a:t>
            </a:r>
          </a:p>
        </p:txBody>
      </p:sp>
      <p:sp>
        <p:nvSpPr>
          <p:cNvPr id="4" name="Content Placeholder 2">
            <a:extLst>
              <a:ext uri="{FF2B5EF4-FFF2-40B4-BE49-F238E27FC236}">
                <a16:creationId xmlns:a16="http://schemas.microsoft.com/office/drawing/2014/main" id="{2D211C01-967B-473A-B85B-9D1DA49BC8B9}"/>
              </a:ext>
            </a:extLst>
          </p:cNvPr>
          <p:cNvSpPr txBox="1">
            <a:spLocks/>
          </p:cNvSpPr>
          <p:nvPr/>
        </p:nvSpPr>
        <p:spPr>
          <a:xfrm>
            <a:off x="1950047" y="1151842"/>
            <a:ext cx="5840036" cy="3834418"/>
          </a:xfrm>
          <a:prstGeom prst="rect">
            <a:avLst/>
          </a:prstGeom>
          <a:ln w="31750">
            <a:solidFill>
              <a:schemeClr val="accent2">
                <a:lumMod val="75000"/>
              </a:schemeClr>
            </a:solidFill>
          </a:ln>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300" cap="all" dirty="0">
              <a:latin typeface="+mj-lt"/>
              <a:ea typeface="+mj-ea"/>
              <a:cs typeface="+mj-cs"/>
            </a:endParaRPr>
          </a:p>
        </p:txBody>
      </p:sp>
      <p:pic>
        <p:nvPicPr>
          <p:cNvPr id="11" name="Audio 10">
            <a:hlinkClick r:id="" action="ppaction://media"/>
            <a:extLst>
              <a:ext uri="{FF2B5EF4-FFF2-40B4-BE49-F238E27FC236}">
                <a16:creationId xmlns:a16="http://schemas.microsoft.com/office/drawing/2014/main" id="{211ACDE4-9658-40ED-8048-AD93469FA9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95992585"/>
      </p:ext>
    </p:extLst>
  </p:cSld>
  <p:clrMapOvr>
    <a:masterClrMapping/>
  </p:clrMapOvr>
  <mc:AlternateContent xmlns:mc="http://schemas.openxmlformats.org/markup-compatibility/2006">
    <mc:Choice xmlns:p14="http://schemas.microsoft.com/office/powerpoint/2010/main" Requires="p14">
      <p:transition spd="slow" p14:dur="2000" advTm="9946"/>
    </mc:Choice>
    <mc:Fallback>
      <p:transition spd="slow" advTm="9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50" name="Picture 2">
            <a:extLst>
              <a:ext uri="{FF2B5EF4-FFF2-40B4-BE49-F238E27FC236}">
                <a16:creationId xmlns:a16="http://schemas.microsoft.com/office/drawing/2014/main" id="{91AFCDAE-1DAB-46AE-B6B6-2FDB005148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02">
            <a:extLst>
              <a:ext uri="{FF2B5EF4-FFF2-40B4-BE49-F238E27FC236}">
                <a16:creationId xmlns:a16="http://schemas.microsoft.com/office/drawing/2014/main" id="{5177DA77-1A72-4436-9E22-C00FB59030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4" name="Group 103">
              <a:extLst>
                <a:ext uri="{FF2B5EF4-FFF2-40B4-BE49-F238E27FC236}">
                  <a16:creationId xmlns:a16="http://schemas.microsoft.com/office/drawing/2014/main" id="{5BDC3D9D-DA08-45D2-A0DC-A7568DA7B47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6" name="Rectangle 5">
                <a:extLst>
                  <a:ext uri="{FF2B5EF4-FFF2-40B4-BE49-F238E27FC236}">
                    <a16:creationId xmlns:a16="http://schemas.microsoft.com/office/drawing/2014/main" id="{3017A117-8BD0-4A3D-84E6-CB39EEAAFEF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7" name="Freeform 6">
                <a:extLst>
                  <a:ext uri="{FF2B5EF4-FFF2-40B4-BE49-F238E27FC236}">
                    <a16:creationId xmlns:a16="http://schemas.microsoft.com/office/drawing/2014/main" id="{1D46578A-5826-4D77-B110-3F5E43EC6C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7">
                <a:extLst>
                  <a:ext uri="{FF2B5EF4-FFF2-40B4-BE49-F238E27FC236}">
                    <a16:creationId xmlns:a16="http://schemas.microsoft.com/office/drawing/2014/main" id="{491A9D88-7E0B-41EA-9DF2-7482C7CBC3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8">
                <a:extLst>
                  <a:ext uri="{FF2B5EF4-FFF2-40B4-BE49-F238E27FC236}">
                    <a16:creationId xmlns:a16="http://schemas.microsoft.com/office/drawing/2014/main" id="{DD497856-0378-404F-A6E9-34CA28F3E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9">
                <a:extLst>
                  <a:ext uri="{FF2B5EF4-FFF2-40B4-BE49-F238E27FC236}">
                    <a16:creationId xmlns:a16="http://schemas.microsoft.com/office/drawing/2014/main" id="{23F79E4E-FE0E-4172-992D-D1AFB708B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10">
                <a:extLst>
                  <a:ext uri="{FF2B5EF4-FFF2-40B4-BE49-F238E27FC236}">
                    <a16:creationId xmlns:a16="http://schemas.microsoft.com/office/drawing/2014/main" id="{BECB6D0C-66D8-4B30-8444-487A3223F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11">
                <a:extLst>
                  <a:ext uri="{FF2B5EF4-FFF2-40B4-BE49-F238E27FC236}">
                    <a16:creationId xmlns:a16="http://schemas.microsoft.com/office/drawing/2014/main" id="{AA74C092-5D51-40BA-8831-B360B1ECD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12">
                <a:extLst>
                  <a:ext uri="{FF2B5EF4-FFF2-40B4-BE49-F238E27FC236}">
                    <a16:creationId xmlns:a16="http://schemas.microsoft.com/office/drawing/2014/main" id="{C3CCA82A-132D-4D35-BB2F-333772C6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13">
                <a:extLst>
                  <a:ext uri="{FF2B5EF4-FFF2-40B4-BE49-F238E27FC236}">
                    <a16:creationId xmlns:a16="http://schemas.microsoft.com/office/drawing/2014/main" id="{54DBC41D-3D25-41E9-9CED-54932FB5C6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5" name="Freeform 14">
                <a:extLst>
                  <a:ext uri="{FF2B5EF4-FFF2-40B4-BE49-F238E27FC236}">
                    <a16:creationId xmlns:a16="http://schemas.microsoft.com/office/drawing/2014/main" id="{965FA5F8-895B-43FF-B412-0912A1AB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6" name="Freeform 15">
                <a:extLst>
                  <a:ext uri="{FF2B5EF4-FFF2-40B4-BE49-F238E27FC236}">
                    <a16:creationId xmlns:a16="http://schemas.microsoft.com/office/drawing/2014/main" id="{89527709-604B-499D-BE9C-3F2154840C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7" name="Line 16">
                <a:extLst>
                  <a:ext uri="{FF2B5EF4-FFF2-40B4-BE49-F238E27FC236}">
                    <a16:creationId xmlns:a16="http://schemas.microsoft.com/office/drawing/2014/main" id="{6BCBE8BA-9C96-41B9-9453-B16008E9A59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8" name="Freeform 17">
                <a:extLst>
                  <a:ext uri="{FF2B5EF4-FFF2-40B4-BE49-F238E27FC236}">
                    <a16:creationId xmlns:a16="http://schemas.microsoft.com/office/drawing/2014/main" id="{BC6A2F23-94BF-4AE5-BA44-4D9BB10A1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9" name="Freeform 18">
                <a:extLst>
                  <a:ext uri="{FF2B5EF4-FFF2-40B4-BE49-F238E27FC236}">
                    <a16:creationId xmlns:a16="http://schemas.microsoft.com/office/drawing/2014/main" id="{AD85358B-2063-42A4-AE99-E02397E586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0" name="Freeform 19">
                <a:extLst>
                  <a:ext uri="{FF2B5EF4-FFF2-40B4-BE49-F238E27FC236}">
                    <a16:creationId xmlns:a16="http://schemas.microsoft.com/office/drawing/2014/main" id="{B87B3F54-4776-4F5A-8FD1-BA16AAA86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20">
                <a:extLst>
                  <a:ext uri="{FF2B5EF4-FFF2-40B4-BE49-F238E27FC236}">
                    <a16:creationId xmlns:a16="http://schemas.microsoft.com/office/drawing/2014/main" id="{6EEC9ED7-EBF4-48E0-98BB-44AC65B98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Rectangle 21">
                <a:extLst>
                  <a:ext uri="{FF2B5EF4-FFF2-40B4-BE49-F238E27FC236}">
                    <a16:creationId xmlns:a16="http://schemas.microsoft.com/office/drawing/2014/main" id="{7457D1CB-FEB6-42B0-8248-7BC9AA638C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3" name="Freeform 22">
                <a:extLst>
                  <a:ext uri="{FF2B5EF4-FFF2-40B4-BE49-F238E27FC236}">
                    <a16:creationId xmlns:a16="http://schemas.microsoft.com/office/drawing/2014/main" id="{E4BC66CA-455D-45C6-B15D-25041D312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23">
                <a:extLst>
                  <a:ext uri="{FF2B5EF4-FFF2-40B4-BE49-F238E27FC236}">
                    <a16:creationId xmlns:a16="http://schemas.microsoft.com/office/drawing/2014/main" id="{8BF98504-6F4E-4F1A-B586-179534472B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24">
                <a:extLst>
                  <a:ext uri="{FF2B5EF4-FFF2-40B4-BE49-F238E27FC236}">
                    <a16:creationId xmlns:a16="http://schemas.microsoft.com/office/drawing/2014/main" id="{5DF5F4A7-2207-4A0F-B5A1-249682DAE7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25">
                <a:extLst>
                  <a:ext uri="{FF2B5EF4-FFF2-40B4-BE49-F238E27FC236}">
                    <a16:creationId xmlns:a16="http://schemas.microsoft.com/office/drawing/2014/main" id="{53EE0416-4571-4335-8540-CB4FDF056E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26">
                <a:extLst>
                  <a:ext uri="{FF2B5EF4-FFF2-40B4-BE49-F238E27FC236}">
                    <a16:creationId xmlns:a16="http://schemas.microsoft.com/office/drawing/2014/main" id="{01E45E40-EE85-4D4F-A7D4-703177F38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27">
                <a:extLst>
                  <a:ext uri="{FF2B5EF4-FFF2-40B4-BE49-F238E27FC236}">
                    <a16:creationId xmlns:a16="http://schemas.microsoft.com/office/drawing/2014/main" id="{74216103-2F9F-432D-8A4D-73C09A6F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28">
                <a:extLst>
                  <a:ext uri="{FF2B5EF4-FFF2-40B4-BE49-F238E27FC236}">
                    <a16:creationId xmlns:a16="http://schemas.microsoft.com/office/drawing/2014/main" id="{96016FB6-07C7-44F7-BEC8-DC10499877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Freeform 29">
                <a:extLst>
                  <a:ext uri="{FF2B5EF4-FFF2-40B4-BE49-F238E27FC236}">
                    <a16:creationId xmlns:a16="http://schemas.microsoft.com/office/drawing/2014/main" id="{0B4D5F6C-5B5D-49FB-B6BA-3A16B22089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1" name="Freeform 30">
                <a:extLst>
                  <a:ext uri="{FF2B5EF4-FFF2-40B4-BE49-F238E27FC236}">
                    <a16:creationId xmlns:a16="http://schemas.microsoft.com/office/drawing/2014/main" id="{6DB887CE-77B8-41DB-A0A4-C7A96E6F7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31">
                <a:extLst>
                  <a:ext uri="{FF2B5EF4-FFF2-40B4-BE49-F238E27FC236}">
                    <a16:creationId xmlns:a16="http://schemas.microsoft.com/office/drawing/2014/main" id="{0A27864D-EC18-44D6-A06D-9C5905074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5" name="Group 104">
              <a:extLst>
                <a:ext uri="{FF2B5EF4-FFF2-40B4-BE49-F238E27FC236}">
                  <a16:creationId xmlns:a16="http://schemas.microsoft.com/office/drawing/2014/main" id="{C6CD9DF6-D0AA-41D0-8B13-C267CE39DAD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6" name="Freeform 32">
                <a:extLst>
                  <a:ext uri="{FF2B5EF4-FFF2-40B4-BE49-F238E27FC236}">
                    <a16:creationId xmlns:a16="http://schemas.microsoft.com/office/drawing/2014/main" id="{EDE03EE3-0DB4-45BE-8350-A58DCFA4A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33">
                <a:extLst>
                  <a:ext uri="{FF2B5EF4-FFF2-40B4-BE49-F238E27FC236}">
                    <a16:creationId xmlns:a16="http://schemas.microsoft.com/office/drawing/2014/main" id="{539BA617-BB84-4546-AC04-22DC1C0655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34">
                <a:extLst>
                  <a:ext uri="{FF2B5EF4-FFF2-40B4-BE49-F238E27FC236}">
                    <a16:creationId xmlns:a16="http://schemas.microsoft.com/office/drawing/2014/main" id="{5A9470FC-97F7-4229-95DF-F911AC337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35">
                <a:extLst>
                  <a:ext uri="{FF2B5EF4-FFF2-40B4-BE49-F238E27FC236}">
                    <a16:creationId xmlns:a16="http://schemas.microsoft.com/office/drawing/2014/main" id="{D5292F9C-45EB-4DF1-A8E8-701E7F6E9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36">
                <a:extLst>
                  <a:ext uri="{FF2B5EF4-FFF2-40B4-BE49-F238E27FC236}">
                    <a16:creationId xmlns:a16="http://schemas.microsoft.com/office/drawing/2014/main" id="{14AD1A1F-961F-4522-B4E6-3F64A61A1D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Freeform 37">
                <a:extLst>
                  <a:ext uri="{FF2B5EF4-FFF2-40B4-BE49-F238E27FC236}">
                    <a16:creationId xmlns:a16="http://schemas.microsoft.com/office/drawing/2014/main" id="{7F8B9AF7-5193-4ED3-A5CB-2FED496A4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2" name="Freeform 38">
                <a:extLst>
                  <a:ext uri="{FF2B5EF4-FFF2-40B4-BE49-F238E27FC236}">
                    <a16:creationId xmlns:a16="http://schemas.microsoft.com/office/drawing/2014/main" id="{9EEC37C1-206C-4E46-9ACF-B7A997CF08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39">
                <a:extLst>
                  <a:ext uri="{FF2B5EF4-FFF2-40B4-BE49-F238E27FC236}">
                    <a16:creationId xmlns:a16="http://schemas.microsoft.com/office/drawing/2014/main" id="{488EF60F-DC60-4D24-8224-10DA8EAED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0">
                <a:extLst>
                  <a:ext uri="{FF2B5EF4-FFF2-40B4-BE49-F238E27FC236}">
                    <a16:creationId xmlns:a16="http://schemas.microsoft.com/office/drawing/2014/main" id="{98F15B8D-403F-45B0-858C-C0119204EA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Rectangle 41">
                <a:extLst>
                  <a:ext uri="{FF2B5EF4-FFF2-40B4-BE49-F238E27FC236}">
                    <a16:creationId xmlns:a16="http://schemas.microsoft.com/office/drawing/2014/main" id="{F80B2D23-A3A7-44A0-AF5D-EEAFC63D00A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pic>
        <p:nvPicPr>
          <p:cNvPr id="152" name="Picture 2">
            <a:extLst>
              <a:ext uri="{FF2B5EF4-FFF2-40B4-BE49-F238E27FC236}">
                <a16:creationId xmlns:a16="http://schemas.microsoft.com/office/drawing/2014/main" id="{B81C1E48-45BA-4309-AC88-7C0ECA018D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153" name="Round Diagonal Corner Rectangle 6">
            <a:extLst>
              <a:ext uri="{FF2B5EF4-FFF2-40B4-BE49-F238E27FC236}">
                <a16:creationId xmlns:a16="http://schemas.microsoft.com/office/drawing/2014/main" id="{DCA84B88-B25F-4677-AF28-FADDB986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46C750AD-1CB7-459F-85DA-F61DF7017F45}"/>
              </a:ext>
            </a:extLst>
          </p:cNvPr>
          <p:cNvPicPr/>
          <p:nvPr/>
        </p:nvPicPr>
        <p:blipFill rotWithShape="1">
          <a:blip r:embed="rId6"/>
          <a:srcRect l="35184" r="33742" b="-1"/>
          <a:stretch/>
        </p:blipFill>
        <p:spPr>
          <a:xfrm>
            <a:off x="955278" y="979466"/>
            <a:ext cx="3654421" cy="2413044"/>
          </a:xfrm>
          <a:prstGeom prst="rect">
            <a:avLst/>
          </a:prstGeom>
        </p:spPr>
      </p:pic>
      <p:pic>
        <p:nvPicPr>
          <p:cNvPr id="93" name="Picture 92">
            <a:extLst>
              <a:ext uri="{FF2B5EF4-FFF2-40B4-BE49-F238E27FC236}">
                <a16:creationId xmlns:a16="http://schemas.microsoft.com/office/drawing/2014/main" id="{FDD930C0-8FB1-414A-983F-FC349CA18D9F}"/>
              </a:ext>
            </a:extLst>
          </p:cNvPr>
          <p:cNvPicPr/>
          <p:nvPr/>
        </p:nvPicPr>
        <p:blipFill rotWithShape="1">
          <a:blip r:embed="rId7"/>
          <a:srcRect l="41374" r="27552" b="-1"/>
          <a:stretch/>
        </p:blipFill>
        <p:spPr>
          <a:xfrm>
            <a:off x="4848620" y="972332"/>
            <a:ext cx="3340102" cy="2358793"/>
          </a:xfrm>
          <a:prstGeom prst="rect">
            <a:avLst/>
          </a:prstGeom>
        </p:spPr>
      </p:pic>
      <p:pic>
        <p:nvPicPr>
          <p:cNvPr id="185" name="Picture 184">
            <a:extLst>
              <a:ext uri="{FF2B5EF4-FFF2-40B4-BE49-F238E27FC236}">
                <a16:creationId xmlns:a16="http://schemas.microsoft.com/office/drawing/2014/main" id="{70ADD0A6-E8C6-492C-B24C-306D801764CE}"/>
              </a:ext>
            </a:extLst>
          </p:cNvPr>
          <p:cNvPicPr/>
          <p:nvPr/>
        </p:nvPicPr>
        <p:blipFill rotWithShape="1">
          <a:blip r:embed="rId8"/>
          <a:srcRect l="11512" r="24495" b="2"/>
          <a:stretch/>
        </p:blipFill>
        <p:spPr>
          <a:xfrm>
            <a:off x="845940" y="3331125"/>
            <a:ext cx="3797973" cy="2547409"/>
          </a:xfrm>
          <a:prstGeom prst="rect">
            <a:avLst/>
          </a:prstGeom>
        </p:spPr>
      </p:pic>
      <p:pic>
        <p:nvPicPr>
          <p:cNvPr id="187" name="Picture 186">
            <a:extLst>
              <a:ext uri="{FF2B5EF4-FFF2-40B4-BE49-F238E27FC236}">
                <a16:creationId xmlns:a16="http://schemas.microsoft.com/office/drawing/2014/main" id="{4008FC77-0194-4A58-BE14-DF4CC764BB94}"/>
              </a:ext>
            </a:extLst>
          </p:cNvPr>
          <p:cNvPicPr/>
          <p:nvPr/>
        </p:nvPicPr>
        <p:blipFill rotWithShape="1">
          <a:blip r:embed="rId9"/>
          <a:srcRect l="12962" r="21866"/>
          <a:stretch/>
        </p:blipFill>
        <p:spPr>
          <a:xfrm>
            <a:off x="4872433" y="3332984"/>
            <a:ext cx="3292476" cy="2466636"/>
          </a:xfrm>
          <a:prstGeom prst="rect">
            <a:avLst/>
          </a:prstGeom>
        </p:spPr>
      </p:pic>
      <p:pic>
        <p:nvPicPr>
          <p:cNvPr id="2" name="Audio 1">
            <a:hlinkClick r:id="" action="ppaction://media"/>
            <a:extLst>
              <a:ext uri="{FF2B5EF4-FFF2-40B4-BE49-F238E27FC236}">
                <a16:creationId xmlns:a16="http://schemas.microsoft.com/office/drawing/2014/main" id="{D3425CF1-A3B0-4E17-99A2-F3F7D68591C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134457457"/>
      </p:ext>
    </p:extLst>
  </p:cSld>
  <p:clrMapOvr>
    <a:masterClrMapping/>
  </p:clrMapOvr>
  <mc:AlternateContent xmlns:mc="http://schemas.openxmlformats.org/markup-compatibility/2006">
    <mc:Choice xmlns:p14="http://schemas.microsoft.com/office/powerpoint/2010/main" Requires="p14">
      <p:transition spd="slow" p14:dur="2000" advTm="17167"/>
    </mc:Choice>
    <mc:Fallback>
      <p:transition spd="slow" advTm="17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91662F9-4F1D-4D66-91F0-51D8481E1997}"/>
              </a:ext>
            </a:extLst>
          </p:cNvPr>
          <p:cNvPicPr/>
          <p:nvPr/>
        </p:nvPicPr>
        <p:blipFill rotWithShape="1">
          <a:blip r:embed="rId6"/>
          <a:srcRect l="24549" r="10672" b="-1"/>
          <a:stretch/>
        </p:blipFill>
        <p:spPr>
          <a:xfrm>
            <a:off x="976708" y="1136606"/>
            <a:ext cx="7188199" cy="4577297"/>
          </a:xfrm>
          <a:prstGeom prst="rect">
            <a:avLst/>
          </a:prstGeom>
        </p:spPr>
      </p:pic>
      <p:pic>
        <p:nvPicPr>
          <p:cNvPr id="3" name="Audio 2">
            <a:hlinkClick r:id="" action="ppaction://media"/>
            <a:extLst>
              <a:ext uri="{FF2B5EF4-FFF2-40B4-BE49-F238E27FC236}">
                <a16:creationId xmlns:a16="http://schemas.microsoft.com/office/drawing/2014/main" id="{A2D8433D-D027-41DA-93CB-EA08F74F34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607445217"/>
      </p:ext>
    </p:extLst>
  </p:cSld>
  <p:clrMapOvr>
    <a:masterClrMapping/>
  </p:clrMapOvr>
  <mc:AlternateContent xmlns:mc="http://schemas.openxmlformats.org/markup-compatibility/2006">
    <mc:Choice xmlns:p14="http://schemas.microsoft.com/office/powerpoint/2010/main" Requires="p14">
      <p:transition spd="slow" p14:dur="2000" advTm="19763"/>
    </mc:Choice>
    <mc:Fallback>
      <p:transition spd="slow" advTm="19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0" name="Group 59">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1" name="Group 60">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0"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2"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CCE614-B419-4343-9775-37EBBC1DBAE2}"/>
              </a:ext>
            </a:extLst>
          </p:cNvPr>
          <p:cNvPicPr/>
          <p:nvPr/>
        </p:nvPicPr>
        <p:blipFill rotWithShape="1">
          <a:blip r:embed="rId6"/>
          <a:srcRect r="1849" b="-1"/>
          <a:stretch/>
        </p:blipFill>
        <p:spPr>
          <a:xfrm>
            <a:off x="815580" y="1093788"/>
            <a:ext cx="3577119" cy="2500786"/>
          </a:xfrm>
          <a:prstGeom prst="rect">
            <a:avLst/>
          </a:prstGeom>
        </p:spPr>
      </p:pic>
      <p:pic>
        <p:nvPicPr>
          <p:cNvPr id="99" name="Picture 98">
            <a:extLst>
              <a:ext uri="{FF2B5EF4-FFF2-40B4-BE49-F238E27FC236}">
                <a16:creationId xmlns:a16="http://schemas.microsoft.com/office/drawing/2014/main" id="{9B4DB6D6-1D9B-49E0-9D47-65C551BA438F}"/>
              </a:ext>
            </a:extLst>
          </p:cNvPr>
          <p:cNvPicPr/>
          <p:nvPr/>
        </p:nvPicPr>
        <p:blipFill rotWithShape="1">
          <a:blip r:embed="rId7"/>
          <a:srcRect l="7160" r="579" b="1"/>
          <a:stretch/>
        </p:blipFill>
        <p:spPr>
          <a:xfrm>
            <a:off x="4604231" y="819933"/>
            <a:ext cx="3674580" cy="2817460"/>
          </a:xfrm>
          <a:prstGeom prst="rect">
            <a:avLst/>
          </a:prstGeom>
        </p:spPr>
      </p:pic>
      <p:pic>
        <p:nvPicPr>
          <p:cNvPr id="101" name="Picture 100">
            <a:extLst>
              <a:ext uri="{FF2B5EF4-FFF2-40B4-BE49-F238E27FC236}">
                <a16:creationId xmlns:a16="http://schemas.microsoft.com/office/drawing/2014/main" id="{CB3F1D01-2EA4-4910-8669-02C8C3D2335F}"/>
              </a:ext>
            </a:extLst>
          </p:cNvPr>
          <p:cNvPicPr/>
          <p:nvPr/>
        </p:nvPicPr>
        <p:blipFill rotWithShape="1">
          <a:blip r:embed="rId8"/>
          <a:srcRect l="6572" r="1559" b="-1"/>
          <a:stretch/>
        </p:blipFill>
        <p:spPr>
          <a:xfrm>
            <a:off x="4686778" y="3637393"/>
            <a:ext cx="3478129" cy="2317320"/>
          </a:xfrm>
          <a:prstGeom prst="rect">
            <a:avLst/>
          </a:prstGeom>
        </p:spPr>
      </p:pic>
      <p:pic>
        <p:nvPicPr>
          <p:cNvPr id="103" name="Picture 102">
            <a:extLst>
              <a:ext uri="{FF2B5EF4-FFF2-40B4-BE49-F238E27FC236}">
                <a16:creationId xmlns:a16="http://schemas.microsoft.com/office/drawing/2014/main" id="{496B5D59-7F35-40CE-912F-1851365144AE}"/>
              </a:ext>
            </a:extLst>
          </p:cNvPr>
          <p:cNvPicPr/>
          <p:nvPr/>
        </p:nvPicPr>
        <p:blipFill rotWithShape="1">
          <a:blip r:embed="rId9"/>
          <a:srcRect l="3420" r="1" b="1"/>
          <a:stretch/>
        </p:blipFill>
        <p:spPr>
          <a:xfrm>
            <a:off x="976709" y="3677808"/>
            <a:ext cx="3595292" cy="2276905"/>
          </a:xfrm>
          <a:prstGeom prst="rect">
            <a:avLst/>
          </a:prstGeom>
        </p:spPr>
      </p:pic>
      <p:pic>
        <p:nvPicPr>
          <p:cNvPr id="3" name="Audio 2">
            <a:hlinkClick r:id="" action="ppaction://media"/>
            <a:extLst>
              <a:ext uri="{FF2B5EF4-FFF2-40B4-BE49-F238E27FC236}">
                <a16:creationId xmlns:a16="http://schemas.microsoft.com/office/drawing/2014/main" id="{D50F2251-0670-4CAD-988C-26CC49402A4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031158926"/>
      </p:ext>
    </p:extLst>
  </p:cSld>
  <p:clrMapOvr>
    <a:masterClrMapping/>
  </p:clrMapOvr>
  <mc:AlternateContent xmlns:mc="http://schemas.openxmlformats.org/markup-compatibility/2006">
    <mc:Choice xmlns:p14="http://schemas.microsoft.com/office/powerpoint/2010/main" Requires="p14">
      <p:transition spd="slow" p14:dur="2000" advTm="62092"/>
    </mc:Choice>
    <mc:Fallback>
      <p:transition spd="slow" advTm="6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385075" y="2468452"/>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Feature Engineering</a:t>
            </a:r>
          </a:p>
          <a:p>
            <a:endParaRPr lang="en-US" sz="1350" dirty="0"/>
          </a:p>
          <a:p>
            <a:endParaRPr lang="en-US" sz="1350" dirty="0"/>
          </a:p>
        </p:txBody>
      </p:sp>
      <p:pic>
        <p:nvPicPr>
          <p:cNvPr id="6" name="Audio 5">
            <a:hlinkClick r:id="" action="ppaction://media"/>
            <a:extLst>
              <a:ext uri="{FF2B5EF4-FFF2-40B4-BE49-F238E27FC236}">
                <a16:creationId xmlns:a16="http://schemas.microsoft.com/office/drawing/2014/main" id="{31A52219-C866-4DD1-BEB7-C29B75859E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417015669"/>
      </p:ext>
    </p:extLst>
  </p:cSld>
  <p:clrMapOvr>
    <a:masterClrMapping/>
  </p:clrMapOvr>
  <mc:AlternateContent xmlns:mc="http://schemas.openxmlformats.org/markup-compatibility/2006">
    <mc:Choice xmlns:p14="http://schemas.microsoft.com/office/powerpoint/2010/main" Requires="p14">
      <p:transition spd="slow" p14:dur="2000" advTm="13311"/>
    </mc:Choice>
    <mc:Fallback>
      <p:transition spd="slow" advTm="1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59" name="Group 5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0" name="Group 5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1" name="Group 6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B1C220-8DB4-499A-B40A-054B7C7AE32F}"/>
              </a:ext>
            </a:extLst>
          </p:cNvPr>
          <p:cNvPicPr>
            <a:picLocks noChangeAspect="1"/>
          </p:cNvPicPr>
          <p:nvPr/>
        </p:nvPicPr>
        <p:blipFill>
          <a:blip r:embed="rId6"/>
          <a:stretch>
            <a:fillRect/>
          </a:stretch>
        </p:blipFill>
        <p:spPr>
          <a:xfrm>
            <a:off x="976708" y="2661508"/>
            <a:ext cx="7188199" cy="1527493"/>
          </a:xfrm>
          <a:prstGeom prst="rect">
            <a:avLst/>
          </a:prstGeom>
        </p:spPr>
      </p:pic>
      <p:pic>
        <p:nvPicPr>
          <p:cNvPr id="5" name="Audio 4">
            <a:hlinkClick r:id="" action="ppaction://media"/>
            <a:extLst>
              <a:ext uri="{FF2B5EF4-FFF2-40B4-BE49-F238E27FC236}">
                <a16:creationId xmlns:a16="http://schemas.microsoft.com/office/drawing/2014/main" id="{E9E1AE24-754F-41BF-99B2-52C87081C2A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493553156"/>
      </p:ext>
    </p:extLst>
  </p:cSld>
  <p:clrMapOvr>
    <a:masterClrMapping/>
  </p:clrMapOvr>
  <mc:AlternateContent xmlns:mc="http://schemas.openxmlformats.org/markup-compatibility/2006">
    <mc:Choice xmlns:p14="http://schemas.microsoft.com/office/powerpoint/2010/main" Requires="p14">
      <p:transition spd="slow" p14:dur="2000" advTm="13455"/>
    </mc:Choice>
    <mc:Fallback>
      <p:transition spd="slow" advTm="13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F19B41D-D21C-468A-A481-166FAF4CF38E}"/>
              </a:ext>
            </a:extLst>
          </p:cNvPr>
          <p:cNvPicPr>
            <a:picLocks noChangeAspect="1"/>
          </p:cNvPicPr>
          <p:nvPr/>
        </p:nvPicPr>
        <p:blipFill>
          <a:blip r:embed="rId6"/>
          <a:stretch>
            <a:fillRect/>
          </a:stretch>
        </p:blipFill>
        <p:spPr>
          <a:xfrm>
            <a:off x="976708" y="2661508"/>
            <a:ext cx="7188199" cy="1527493"/>
          </a:xfrm>
          <a:prstGeom prst="rect">
            <a:avLst/>
          </a:prstGeom>
        </p:spPr>
      </p:pic>
      <p:pic>
        <p:nvPicPr>
          <p:cNvPr id="3" name="Audio 2">
            <a:hlinkClick r:id="" action="ppaction://media"/>
            <a:extLst>
              <a:ext uri="{FF2B5EF4-FFF2-40B4-BE49-F238E27FC236}">
                <a16:creationId xmlns:a16="http://schemas.microsoft.com/office/drawing/2014/main" id="{EC3986BB-F08B-4234-87FB-AD5A7E03C5C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749148376"/>
      </p:ext>
    </p:extLst>
  </p:cSld>
  <p:clrMapOvr>
    <a:masterClrMapping/>
  </p:clrMapOvr>
  <mc:AlternateContent xmlns:mc="http://schemas.openxmlformats.org/markup-compatibility/2006">
    <mc:Choice xmlns:p14="http://schemas.microsoft.com/office/powerpoint/2010/main" Requires="p14">
      <p:transition spd="slow" p14:dur="2000" advTm="41399"/>
    </mc:Choice>
    <mc:Fallback>
      <p:transition spd="slow" advTm="41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7"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0" name="Group 109">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2"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3"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34"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9"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1" name="Group 110">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2"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50"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2"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1E8DBB-9E6E-42DD-905D-73F53E3D04B9}"/>
              </a:ext>
            </a:extLst>
          </p:cNvPr>
          <p:cNvPicPr>
            <a:picLocks noChangeAspect="1"/>
          </p:cNvPicPr>
          <p:nvPr/>
        </p:nvPicPr>
        <p:blipFill rotWithShape="1">
          <a:blip r:embed="rId6"/>
          <a:srcRect r="-3" b="7711"/>
          <a:stretch/>
        </p:blipFill>
        <p:spPr>
          <a:xfrm>
            <a:off x="976708" y="1136606"/>
            <a:ext cx="7188199" cy="4577297"/>
          </a:xfrm>
          <a:prstGeom prst="rect">
            <a:avLst/>
          </a:prstGeom>
        </p:spPr>
      </p:pic>
      <p:pic>
        <p:nvPicPr>
          <p:cNvPr id="5" name="Audio 4">
            <a:hlinkClick r:id="" action="ppaction://media"/>
            <a:extLst>
              <a:ext uri="{FF2B5EF4-FFF2-40B4-BE49-F238E27FC236}">
                <a16:creationId xmlns:a16="http://schemas.microsoft.com/office/drawing/2014/main" id="{F28535FB-16EC-4DB5-898C-7F6A81C41D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839846106"/>
      </p:ext>
    </p:extLst>
  </p:cSld>
  <p:clrMapOvr>
    <a:masterClrMapping/>
  </p:clrMapOvr>
  <mc:AlternateContent xmlns:mc="http://schemas.openxmlformats.org/markup-compatibility/2006">
    <mc:Choice xmlns:p14="http://schemas.microsoft.com/office/powerpoint/2010/main" Requires="p14">
      <p:transition spd="slow" p14:dur="2000" advTm="15638"/>
    </mc:Choice>
    <mc:Fallback>
      <p:transition spd="slow" advTm="15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 name="Group 10">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1"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3"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997E68-B27C-44B2-B0AA-01D2F53B72DA}"/>
              </a:ext>
            </a:extLst>
          </p:cNvPr>
          <p:cNvPicPr>
            <a:picLocks noChangeAspect="1"/>
          </p:cNvPicPr>
          <p:nvPr/>
        </p:nvPicPr>
        <p:blipFill rotWithShape="1">
          <a:blip r:embed="rId6"/>
          <a:srcRect l="2634" r="10995" b="1"/>
          <a:stretch/>
        </p:blipFill>
        <p:spPr>
          <a:xfrm>
            <a:off x="976708" y="1141658"/>
            <a:ext cx="7188199" cy="4577297"/>
          </a:xfrm>
          <a:prstGeom prst="rect">
            <a:avLst/>
          </a:prstGeom>
        </p:spPr>
      </p:pic>
      <p:pic>
        <p:nvPicPr>
          <p:cNvPr id="2" name="Audio 1">
            <a:hlinkClick r:id="" action="ppaction://media"/>
            <a:extLst>
              <a:ext uri="{FF2B5EF4-FFF2-40B4-BE49-F238E27FC236}">
                <a16:creationId xmlns:a16="http://schemas.microsoft.com/office/drawing/2014/main" id="{F9331D62-D9B1-4ECA-906E-663AA0FEE9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170342577"/>
      </p:ext>
    </p:extLst>
  </p:cSld>
  <p:clrMapOvr>
    <a:masterClrMapping/>
  </p:clrMapOvr>
  <mc:AlternateContent xmlns:mc="http://schemas.openxmlformats.org/markup-compatibility/2006">
    <mc:Choice xmlns:p14="http://schemas.microsoft.com/office/powerpoint/2010/main" Requires="p14">
      <p:transition spd="slow" p14:dur="2000" advTm="15562"/>
    </mc:Choice>
    <mc:Fallback>
      <p:transition spd="slow" advTm="15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2"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4" name="Group 63">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5" name="Group 64">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5"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7"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B6684A59-1AC5-4607-9445-F9304B93C822}"/>
              </a:ext>
            </a:extLst>
          </p:cNvPr>
          <p:cNvPicPr>
            <a:picLocks noChangeAspect="1"/>
          </p:cNvPicPr>
          <p:nvPr/>
        </p:nvPicPr>
        <p:blipFill>
          <a:blip r:embed="rId6"/>
          <a:stretch>
            <a:fillRect/>
          </a:stretch>
        </p:blipFill>
        <p:spPr>
          <a:xfrm>
            <a:off x="976708" y="2293112"/>
            <a:ext cx="7188199" cy="2264285"/>
          </a:xfrm>
          <a:prstGeom prst="rect">
            <a:avLst/>
          </a:prstGeom>
        </p:spPr>
      </p:pic>
      <p:pic>
        <p:nvPicPr>
          <p:cNvPr id="3" name="Audio 2">
            <a:hlinkClick r:id="" action="ppaction://media"/>
            <a:extLst>
              <a:ext uri="{FF2B5EF4-FFF2-40B4-BE49-F238E27FC236}">
                <a16:creationId xmlns:a16="http://schemas.microsoft.com/office/drawing/2014/main" id="{EB61D88A-08ED-4FDD-A121-4CBA57CF81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515499384"/>
      </p:ext>
    </p:extLst>
  </p:cSld>
  <p:clrMapOvr>
    <a:masterClrMapping/>
  </p:clrMapOvr>
  <mc:AlternateContent xmlns:mc="http://schemas.openxmlformats.org/markup-compatibility/2006">
    <mc:Choice xmlns:p14="http://schemas.microsoft.com/office/powerpoint/2010/main" Requires="p14">
      <p:transition spd="slow" p14:dur="2000" advTm="14451"/>
    </mc:Choice>
    <mc:Fallback>
      <p:transition spd="slow" advTm="1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70031DF-BEC9-456A-8CC7-375F96949055}"/>
              </a:ext>
            </a:extLst>
          </p:cNvPr>
          <p:cNvPicPr>
            <a:picLocks noChangeAspect="1"/>
          </p:cNvPicPr>
          <p:nvPr/>
        </p:nvPicPr>
        <p:blipFill>
          <a:blip r:embed="rId6"/>
          <a:stretch>
            <a:fillRect/>
          </a:stretch>
        </p:blipFill>
        <p:spPr>
          <a:xfrm>
            <a:off x="1229717" y="1141658"/>
            <a:ext cx="6682181" cy="4577297"/>
          </a:xfrm>
          <a:prstGeom prst="rect">
            <a:avLst/>
          </a:prstGeom>
        </p:spPr>
      </p:pic>
      <p:pic>
        <p:nvPicPr>
          <p:cNvPr id="3" name="Audio 2">
            <a:hlinkClick r:id="" action="ppaction://media"/>
            <a:extLst>
              <a:ext uri="{FF2B5EF4-FFF2-40B4-BE49-F238E27FC236}">
                <a16:creationId xmlns:a16="http://schemas.microsoft.com/office/drawing/2014/main" id="{DC066B30-744E-4910-BE74-ABFEC07E74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623580982"/>
      </p:ext>
    </p:extLst>
  </p:cSld>
  <p:clrMapOvr>
    <a:masterClrMapping/>
  </p:clrMapOvr>
  <mc:AlternateContent xmlns:mc="http://schemas.openxmlformats.org/markup-compatibility/2006">
    <mc:Choice xmlns:p14="http://schemas.microsoft.com/office/powerpoint/2010/main" Requires="p14">
      <p:transition spd="slow" p14:dur="2000" advTm="24665"/>
    </mc:Choice>
    <mc:Fallback>
      <p:transition spd="slow" advTm="24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7DFE3-0D2A-4395-AECB-25FB33A1E4C1}"/>
              </a:ext>
            </a:extLst>
          </p:cNvPr>
          <p:cNvSpPr/>
          <p:nvPr/>
        </p:nvSpPr>
        <p:spPr>
          <a:xfrm>
            <a:off x="1156787" y="271691"/>
            <a:ext cx="7296067" cy="5645007"/>
          </a:xfrm>
          <a:prstGeom prst="rect">
            <a:avLst/>
          </a:prstGeom>
        </p:spPr>
        <p:txBody>
          <a:bodyPr wrap="square">
            <a:spAutoFit/>
          </a:bodyPr>
          <a:lstStyle/>
          <a:p>
            <a:pPr>
              <a:lnSpc>
                <a:spcPct val="107000"/>
              </a:lnSpc>
              <a:spcAft>
                <a:spcPts val="600"/>
              </a:spcAft>
            </a:pPr>
            <a:r>
              <a:rPr lang="en-US" sz="2400" b="1" dirty="0">
                <a:latin typeface="Calibri" panose="020F0502020204030204" pitchFamily="34" charset="0"/>
                <a:ea typeface="Calibri" panose="020F0502020204030204" pitchFamily="34" charset="0"/>
                <a:cs typeface="Times New Roman" panose="02020603050405020304" pitchFamily="18" charset="0"/>
              </a:rPr>
              <a:t>Business Understanding:</a:t>
            </a:r>
            <a:r>
              <a:rPr lang="en-US" sz="2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600"/>
              </a:spcAft>
            </a:pPr>
            <a:endParaRPr lang="en-US" sz="1350" dirty="0">
              <a:latin typeface="Calibri" panose="020F0502020204030204" pitchFamily="34" charset="0"/>
              <a:cs typeface="Times New Roman" panose="02020603050405020304" pitchFamily="18" charset="0"/>
            </a:endParaRPr>
          </a:p>
          <a:p>
            <a:r>
              <a:rPr lang="en-US" dirty="0"/>
              <a:t>In manufacturing industries, downtime for heavy machinery costs lot of dollars both in terms of idle time lost due to repair work and also repair costs. If the businesses can be pro-active and perform regular maintenance tasks proactively along with predicting issues before hand using historical data, it would be a huge boost to their bottom line. In lieu of that industries usually employ IOT (Internet of Things) sensors to monitor and gather readings from various telemetric sensors. By merging telemetry data and failure reports, a predictive  model can be built that can predict future fault occurrences of the heavy machinery. </a:t>
            </a:r>
          </a:p>
          <a:p>
            <a:pPr>
              <a:lnSpc>
                <a:spcPct val="107000"/>
              </a:lnSpc>
              <a:spcAft>
                <a:spcPts val="600"/>
              </a:spcAft>
            </a:pPr>
            <a:endParaRPr lang="en-US" sz="1350" dirty="0"/>
          </a:p>
          <a:p>
            <a:pPr>
              <a:lnSpc>
                <a:spcPct val="107000"/>
              </a:lnSpc>
              <a:spcAft>
                <a:spcPts val="600"/>
              </a:spcAft>
            </a:pPr>
            <a:endParaRPr lang="en-US" sz="1350" dirty="0"/>
          </a:p>
          <a:p>
            <a:r>
              <a:rPr lang="en-US" sz="2400" b="1" dirty="0"/>
              <a:t>Business Goal: </a:t>
            </a:r>
            <a:endParaRPr lang="en-US" sz="2400" dirty="0"/>
          </a:p>
          <a:p>
            <a:r>
              <a:rPr lang="en-US" dirty="0"/>
              <a:t>The end goal is to create a proactive maintenance strategy that tries to predict  future failure of various components in heavy machines. As mentioned earlier, it benefits the businesses by reducing operational costs, long term maintenance costs and maximizing production hours. </a:t>
            </a:r>
          </a:p>
          <a:p>
            <a:pPr>
              <a:lnSpc>
                <a:spcPct val="107000"/>
              </a:lnSpc>
              <a:spcAft>
                <a:spcPts val="600"/>
              </a:spcAft>
            </a:pPr>
            <a:r>
              <a:rPr lang="en-US" sz="1350" b="1" dirty="0">
                <a:latin typeface="Calibri" panose="020F0502020204030204" pitchFamily="34" charset="0"/>
                <a:cs typeface="Times New Roman" panose="02020603050405020304" pitchFamily="18" charset="0"/>
              </a:rPr>
              <a:t>	</a:t>
            </a:r>
            <a:endParaRPr lang="en-US" sz="135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3CD9DEF-7359-48EA-BCB9-66E81C2C5C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759496907"/>
      </p:ext>
    </p:extLst>
  </p:cSld>
  <p:clrMapOvr>
    <a:masterClrMapping/>
  </p:clrMapOvr>
  <mc:AlternateContent xmlns:mc="http://schemas.openxmlformats.org/markup-compatibility/2006">
    <mc:Choice xmlns:p14="http://schemas.microsoft.com/office/powerpoint/2010/main" Requires="p14">
      <p:transition spd="slow" p14:dur="2000" advTm="68062"/>
    </mc:Choice>
    <mc:Fallback>
      <p:transition spd="slow" advTm="68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F86AEBC-FB24-4676-8D17-B5D8ECC161E0}"/>
              </a:ext>
            </a:extLst>
          </p:cNvPr>
          <p:cNvPicPr>
            <a:picLocks noChangeAspect="1"/>
          </p:cNvPicPr>
          <p:nvPr/>
        </p:nvPicPr>
        <p:blipFill>
          <a:blip r:embed="rId4"/>
          <a:stretch>
            <a:fillRect/>
          </a:stretch>
        </p:blipFill>
        <p:spPr>
          <a:xfrm>
            <a:off x="976708" y="1880911"/>
            <a:ext cx="7188199" cy="3108895"/>
          </a:xfrm>
          <a:prstGeom prst="rect">
            <a:avLst/>
          </a:prstGeom>
        </p:spPr>
      </p:pic>
    </p:spTree>
    <p:extLst>
      <p:ext uri="{BB962C8B-B14F-4D97-AF65-F5344CB8AC3E}">
        <p14:creationId xmlns:p14="http://schemas.microsoft.com/office/powerpoint/2010/main" val="3264110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2282B38-C804-43EC-A6C0-A22EEFD90592}"/>
              </a:ext>
            </a:extLst>
          </p:cNvPr>
          <p:cNvPicPr>
            <a:picLocks noChangeAspect="1"/>
          </p:cNvPicPr>
          <p:nvPr/>
        </p:nvPicPr>
        <p:blipFill>
          <a:blip r:embed="rId6"/>
          <a:stretch>
            <a:fillRect/>
          </a:stretch>
        </p:blipFill>
        <p:spPr>
          <a:xfrm>
            <a:off x="976708" y="2526730"/>
            <a:ext cx="7188199" cy="1797048"/>
          </a:xfrm>
          <a:prstGeom prst="rect">
            <a:avLst/>
          </a:prstGeom>
        </p:spPr>
      </p:pic>
      <p:pic>
        <p:nvPicPr>
          <p:cNvPr id="3" name="Audio 2">
            <a:hlinkClick r:id="" action="ppaction://media"/>
            <a:extLst>
              <a:ext uri="{FF2B5EF4-FFF2-40B4-BE49-F238E27FC236}">
                <a16:creationId xmlns:a16="http://schemas.microsoft.com/office/drawing/2014/main" id="{6DD5F891-4B32-4027-A282-1EE9CF7DE3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485625579"/>
      </p:ext>
    </p:extLst>
  </p:cSld>
  <p:clrMapOvr>
    <a:masterClrMapping/>
  </p:clrMapOvr>
  <mc:AlternateContent xmlns:mc="http://schemas.openxmlformats.org/markup-compatibility/2006">
    <mc:Choice xmlns:p14="http://schemas.microsoft.com/office/powerpoint/2010/main" Requires="p14">
      <p:transition spd="slow" p14:dur="2000" advTm="16834"/>
    </mc:Choice>
    <mc:Fallback>
      <p:transition spd="slow" advTm="1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DB0229-FDAB-4621-AF04-6F50BCC03FC4}"/>
              </a:ext>
            </a:extLst>
          </p:cNvPr>
          <p:cNvPicPr>
            <a:picLocks noChangeAspect="1"/>
          </p:cNvPicPr>
          <p:nvPr/>
        </p:nvPicPr>
        <p:blipFill>
          <a:blip r:embed="rId6"/>
          <a:stretch>
            <a:fillRect/>
          </a:stretch>
        </p:blipFill>
        <p:spPr>
          <a:xfrm>
            <a:off x="1063303" y="1136606"/>
            <a:ext cx="7015009" cy="4577297"/>
          </a:xfrm>
          <a:prstGeom prst="rect">
            <a:avLst/>
          </a:prstGeom>
        </p:spPr>
      </p:pic>
      <p:pic>
        <p:nvPicPr>
          <p:cNvPr id="3" name="Audio 2">
            <a:hlinkClick r:id="" action="ppaction://media"/>
            <a:extLst>
              <a:ext uri="{FF2B5EF4-FFF2-40B4-BE49-F238E27FC236}">
                <a16:creationId xmlns:a16="http://schemas.microsoft.com/office/drawing/2014/main" id="{91C31EBC-9C6F-4C33-8D8B-391AA60BFE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127702871"/>
      </p:ext>
    </p:extLst>
  </p:cSld>
  <p:clrMapOvr>
    <a:masterClrMapping/>
  </p:clrMapOvr>
  <mc:AlternateContent xmlns:mc="http://schemas.openxmlformats.org/markup-compatibility/2006">
    <mc:Choice xmlns:p14="http://schemas.microsoft.com/office/powerpoint/2010/main" Requires="p14">
      <p:transition spd="slow" p14:dur="2000" advTm="39766"/>
    </mc:Choice>
    <mc:Fallback>
      <p:transition spd="slow" advTm="39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001663-CDE7-49A9-84EE-98DC9E089EB9}"/>
              </a:ext>
            </a:extLst>
          </p:cNvPr>
          <p:cNvPicPr>
            <a:picLocks noChangeAspect="1"/>
          </p:cNvPicPr>
          <p:nvPr/>
        </p:nvPicPr>
        <p:blipFill>
          <a:blip r:embed="rId6"/>
          <a:stretch>
            <a:fillRect/>
          </a:stretch>
        </p:blipFill>
        <p:spPr>
          <a:xfrm>
            <a:off x="1008710" y="1136606"/>
            <a:ext cx="7124195" cy="4577297"/>
          </a:xfrm>
          <a:prstGeom prst="rect">
            <a:avLst/>
          </a:prstGeom>
        </p:spPr>
      </p:pic>
      <p:pic>
        <p:nvPicPr>
          <p:cNvPr id="3" name="Audio 2">
            <a:hlinkClick r:id="" action="ppaction://media"/>
            <a:extLst>
              <a:ext uri="{FF2B5EF4-FFF2-40B4-BE49-F238E27FC236}">
                <a16:creationId xmlns:a16="http://schemas.microsoft.com/office/drawing/2014/main" id="{D20A3CC5-A5D4-4245-B4A6-7DC5281D87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843432668"/>
      </p:ext>
    </p:extLst>
  </p:cSld>
  <p:clrMapOvr>
    <a:masterClrMapping/>
  </p:clrMapOvr>
  <mc:AlternateContent xmlns:mc="http://schemas.openxmlformats.org/markup-compatibility/2006">
    <mc:Choice xmlns:p14="http://schemas.microsoft.com/office/powerpoint/2010/main" Requires="p14">
      <p:transition spd="slow" p14:dur="2000" advTm="18786"/>
    </mc:Choice>
    <mc:Fallback>
      <p:transition spd="slow" advTm="18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E7A6587F-1EB6-4693-B9FD-21A1DB1864EB}"/>
              </a:ext>
            </a:extLst>
          </p:cNvPr>
          <p:cNvPicPr>
            <a:picLocks noChangeAspect="1"/>
          </p:cNvPicPr>
          <p:nvPr/>
        </p:nvPicPr>
        <p:blipFill>
          <a:blip r:embed="rId6"/>
          <a:stretch>
            <a:fillRect/>
          </a:stretch>
        </p:blipFill>
        <p:spPr>
          <a:xfrm>
            <a:off x="1255712" y="1407719"/>
            <a:ext cx="6542675" cy="1733807"/>
          </a:xfrm>
          <a:prstGeom prst="rect">
            <a:avLst/>
          </a:prstGeom>
        </p:spPr>
      </p:pic>
      <p:pic>
        <p:nvPicPr>
          <p:cNvPr id="51" name="Picture 50">
            <a:extLst>
              <a:ext uri="{FF2B5EF4-FFF2-40B4-BE49-F238E27FC236}">
                <a16:creationId xmlns:a16="http://schemas.microsoft.com/office/drawing/2014/main" id="{342C09F5-5D7F-427A-8EAF-1E6F3B3B803B}"/>
              </a:ext>
            </a:extLst>
          </p:cNvPr>
          <p:cNvPicPr>
            <a:picLocks noChangeAspect="1"/>
          </p:cNvPicPr>
          <p:nvPr/>
        </p:nvPicPr>
        <p:blipFill>
          <a:blip r:embed="rId7"/>
          <a:stretch>
            <a:fillRect/>
          </a:stretch>
        </p:blipFill>
        <p:spPr>
          <a:xfrm>
            <a:off x="1240012" y="3646831"/>
            <a:ext cx="6477333" cy="1111307"/>
          </a:xfrm>
          <a:prstGeom prst="rect">
            <a:avLst/>
          </a:prstGeom>
        </p:spPr>
      </p:pic>
      <p:pic>
        <p:nvPicPr>
          <p:cNvPr id="2" name="Audio 1">
            <a:hlinkClick r:id="" action="ppaction://media"/>
            <a:extLst>
              <a:ext uri="{FF2B5EF4-FFF2-40B4-BE49-F238E27FC236}">
                <a16:creationId xmlns:a16="http://schemas.microsoft.com/office/drawing/2014/main" id="{DC256A57-F4C9-42EA-AF4A-F62A98E377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827690111"/>
      </p:ext>
    </p:extLst>
  </p:cSld>
  <p:clrMapOvr>
    <a:masterClrMapping/>
  </p:clrMapOvr>
  <mc:AlternateContent xmlns:mc="http://schemas.openxmlformats.org/markup-compatibility/2006">
    <mc:Choice xmlns:p14="http://schemas.microsoft.com/office/powerpoint/2010/main" Requires="p14">
      <p:transition spd="slow" p14:dur="2000" advTm="11780"/>
    </mc:Choice>
    <mc:Fallback>
      <p:transition spd="slow" advTm="11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517101" y="2439113"/>
            <a:ext cx="7642820" cy="2396425"/>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Predictive Modeling</a:t>
            </a:r>
          </a:p>
          <a:p>
            <a:pPr marL="457200" algn="ctr">
              <a:lnSpc>
                <a:spcPct val="107000"/>
              </a:lnSpc>
              <a:spcAft>
                <a:spcPts val="800"/>
              </a:spcAft>
            </a:pPr>
            <a:r>
              <a:rPr lang="en-US" sz="3200" dirty="0">
                <a:latin typeface="Calibri" panose="020F0502020204030204" pitchFamily="34" charset="0"/>
                <a:cs typeface="Times New Roman" panose="02020603050405020304" pitchFamily="18" charset="0"/>
              </a:rPr>
              <a:t>Model Training</a:t>
            </a:r>
          </a:p>
          <a:p>
            <a:pPr marL="457200" algn="ctr">
              <a:lnSpc>
                <a:spcPct val="107000"/>
              </a:lnSpc>
              <a:spcAft>
                <a:spcPts val="800"/>
              </a:spcAft>
            </a:pPr>
            <a:endParaRPr lang="en-US" sz="3200" b="1" u="sng" dirty="0">
              <a:latin typeface="Calibri" panose="020F0502020204030204" pitchFamily="34" charset="0"/>
              <a:cs typeface="Times New Roman" panose="02020603050405020304" pitchFamily="18" charset="0"/>
            </a:endParaRPr>
          </a:p>
          <a:p>
            <a:endParaRPr lang="en-US" sz="1350" dirty="0"/>
          </a:p>
          <a:p>
            <a:endParaRPr lang="en-US" sz="1350" dirty="0"/>
          </a:p>
        </p:txBody>
      </p:sp>
      <p:pic>
        <p:nvPicPr>
          <p:cNvPr id="4" name="Audio 3">
            <a:hlinkClick r:id="" action="ppaction://media"/>
            <a:extLst>
              <a:ext uri="{FF2B5EF4-FFF2-40B4-BE49-F238E27FC236}">
                <a16:creationId xmlns:a16="http://schemas.microsoft.com/office/drawing/2014/main" id="{2678E6C2-1610-4D07-8EBD-A24751328F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700161265"/>
      </p:ext>
    </p:extLst>
  </p:cSld>
  <p:clrMapOvr>
    <a:masterClrMapping/>
  </p:clrMapOvr>
  <mc:AlternateContent xmlns:mc="http://schemas.openxmlformats.org/markup-compatibility/2006">
    <mc:Choice xmlns:p14="http://schemas.microsoft.com/office/powerpoint/2010/main" Requires="p14">
      <p:transition spd="slow" p14:dur="2000" advTm="6872"/>
    </mc:Choice>
    <mc:Fallback>
      <p:transition spd="slow" advTm="6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63" name="Group 6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2"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4" name="Group 6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65"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3"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5"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431330-3DF7-400D-97BC-A4103AEA3999}"/>
              </a:ext>
            </a:extLst>
          </p:cNvPr>
          <p:cNvPicPr>
            <a:picLocks noChangeAspect="1"/>
          </p:cNvPicPr>
          <p:nvPr/>
        </p:nvPicPr>
        <p:blipFill>
          <a:blip r:embed="rId6"/>
          <a:stretch>
            <a:fillRect/>
          </a:stretch>
        </p:blipFill>
        <p:spPr>
          <a:xfrm>
            <a:off x="976708" y="2823243"/>
            <a:ext cx="7188199" cy="1204023"/>
          </a:xfrm>
          <a:prstGeom prst="rect">
            <a:avLst/>
          </a:prstGeom>
        </p:spPr>
      </p:pic>
      <p:pic>
        <p:nvPicPr>
          <p:cNvPr id="7" name="Audio 6">
            <a:hlinkClick r:id="" action="ppaction://media"/>
            <a:extLst>
              <a:ext uri="{FF2B5EF4-FFF2-40B4-BE49-F238E27FC236}">
                <a16:creationId xmlns:a16="http://schemas.microsoft.com/office/drawing/2014/main" id="{086A3275-3DAD-4B1C-8F61-8D94808FA6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498878770"/>
      </p:ext>
    </p:extLst>
  </p:cSld>
  <p:clrMapOvr>
    <a:masterClrMapping/>
  </p:clrMapOvr>
  <mc:AlternateContent xmlns:mc="http://schemas.openxmlformats.org/markup-compatibility/2006">
    <mc:Choice xmlns:p14="http://schemas.microsoft.com/office/powerpoint/2010/main" Requires="p14">
      <p:transition spd="slow" p14:dur="2000" advTm="13932"/>
    </mc:Choice>
    <mc:Fallback>
      <p:transition spd="slow" advTm="13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 name="Group 1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1"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3"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62BF02-B3E0-427A-A2EB-00029DA26EC6}"/>
              </a:ext>
            </a:extLst>
          </p:cNvPr>
          <p:cNvPicPr>
            <a:picLocks noChangeAspect="1"/>
          </p:cNvPicPr>
          <p:nvPr/>
        </p:nvPicPr>
        <p:blipFill>
          <a:blip r:embed="rId6"/>
          <a:stretch>
            <a:fillRect/>
          </a:stretch>
        </p:blipFill>
        <p:spPr>
          <a:xfrm>
            <a:off x="1180703" y="3459081"/>
            <a:ext cx="6702424" cy="1597107"/>
          </a:xfrm>
          <a:prstGeom prst="rect">
            <a:avLst/>
          </a:prstGeom>
        </p:spPr>
      </p:pic>
      <p:sp>
        <p:nvSpPr>
          <p:cNvPr id="6" name="Rectangle 5">
            <a:extLst>
              <a:ext uri="{FF2B5EF4-FFF2-40B4-BE49-F238E27FC236}">
                <a16:creationId xmlns:a16="http://schemas.microsoft.com/office/drawing/2014/main" id="{8EB2EC54-3D5A-4F80-B486-27CA3F6ABFE5}"/>
              </a:ext>
            </a:extLst>
          </p:cNvPr>
          <p:cNvSpPr/>
          <p:nvPr/>
        </p:nvSpPr>
        <p:spPr>
          <a:xfrm>
            <a:off x="939005" y="1420813"/>
            <a:ext cx="6972323" cy="1264642"/>
          </a:xfrm>
          <a:prstGeom prst="rect">
            <a:avLst/>
          </a:prstGeom>
        </p:spPr>
        <p:txBody>
          <a:bodyPr wrap="square">
            <a:spAutoFit/>
          </a:bodyPr>
          <a:lstStyle/>
          <a:p>
            <a:pPr marL="457200" marR="0">
              <a:lnSpc>
                <a:spcPct val="107000"/>
              </a:lnSpc>
              <a:spcBef>
                <a:spcPts val="0"/>
              </a:spcBef>
              <a:spcAft>
                <a:spcPts val="800"/>
              </a:spcAft>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Random splitting of data for creating training and testing data set does not make sense as failures and errors are time series-based events. So, for this exercise I have split the train data and test data based on the dates. </a:t>
            </a:r>
          </a:p>
        </p:txBody>
      </p:sp>
      <p:pic>
        <p:nvPicPr>
          <p:cNvPr id="9" name="Audio 8">
            <a:hlinkClick r:id="" action="ppaction://media"/>
            <a:extLst>
              <a:ext uri="{FF2B5EF4-FFF2-40B4-BE49-F238E27FC236}">
                <a16:creationId xmlns:a16="http://schemas.microsoft.com/office/drawing/2014/main" id="{2A52A521-59C0-4AB5-A0A3-5778A74B07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12504"/>
            <a:ext cx="203200" cy="203200"/>
          </a:xfrm>
          <a:prstGeom prst="rect">
            <a:avLst/>
          </a:prstGeom>
        </p:spPr>
      </p:pic>
    </p:spTree>
    <p:extLst>
      <p:ext uri="{BB962C8B-B14F-4D97-AF65-F5344CB8AC3E}">
        <p14:creationId xmlns:p14="http://schemas.microsoft.com/office/powerpoint/2010/main" val="3641032605"/>
      </p:ext>
    </p:extLst>
  </p:cSld>
  <p:clrMapOvr>
    <a:masterClrMapping/>
  </p:clrMapOvr>
  <mc:AlternateContent xmlns:mc="http://schemas.openxmlformats.org/markup-compatibility/2006">
    <mc:Choice xmlns:p14="http://schemas.microsoft.com/office/powerpoint/2010/main" Requires="p14">
      <p:transition spd="slow" p14:dur="2000" advTm="34638"/>
    </mc:Choice>
    <mc:Fallback>
      <p:transition spd="slow" advTm="34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1" name="Group 10">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933B46D5-42D5-4194-B895-B45DCFF2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18896DCC-8879-4CF3-BB2D-0C535C8059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710947" cy="5289551"/>
            <a:chOff x="0" y="-1"/>
            <a:chExt cx="2281238" cy="5289551"/>
          </a:xfrm>
        </p:grpSpPr>
        <p:sp>
          <p:nvSpPr>
            <p:cNvPr id="54" name="Rectangle 53">
              <a:extLst>
                <a:ext uri="{FF2B5EF4-FFF2-40B4-BE49-F238E27FC236}">
                  <a16:creationId xmlns:a16="http://schemas.microsoft.com/office/drawing/2014/main" id="{534630B0-6EE6-4DFE-9FC5-0988FED6CB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2"/>
              <a:ext cx="23813" cy="2181225"/>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605C0C27-BDE8-4899-B838-C0DC2EAB8C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EDC3E8DB-0AA9-4C49-A986-24A6D44A52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7"/>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Rectangle 56">
              <a:extLst>
                <a:ext uri="{FF2B5EF4-FFF2-40B4-BE49-F238E27FC236}">
                  <a16:creationId xmlns:a16="http://schemas.microsoft.com/office/drawing/2014/main" id="{334CA156-4C5B-4EAD-99BC-E2C734D5A5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4"/>
              <a:ext cx="28575" cy="4481513"/>
            </a:xfrm>
            <a:prstGeom prst="rect">
              <a:avLst/>
            </a:pr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9">
              <a:extLst>
                <a:ext uri="{FF2B5EF4-FFF2-40B4-BE49-F238E27FC236}">
                  <a16:creationId xmlns:a16="http://schemas.microsoft.com/office/drawing/2014/main" id="{5E568387-0266-4411-9330-8E9CD9B82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C84DAA3E-ACD2-4620-8906-7C7280CEB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4"/>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2D86F227-CF83-476B-B657-D6B0C53B3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7"/>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14934B78-B04C-4CFA-A64D-EFA402E14E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2"/>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60B3248E-2504-49B9-879B-D0158482C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4"/>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CA4F4223-FB0B-4CA0-8913-341EDCD78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1"/>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42327D55-3076-45A9-8C23-54CC450F3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6">
              <a:extLst>
                <a:ext uri="{FF2B5EF4-FFF2-40B4-BE49-F238E27FC236}">
                  <a16:creationId xmlns:a16="http://schemas.microsoft.com/office/drawing/2014/main" id="{10BA2659-760C-445C-96A9-155F0BF09F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7">
              <a:extLst>
                <a:ext uri="{FF2B5EF4-FFF2-40B4-BE49-F238E27FC236}">
                  <a16:creationId xmlns:a16="http://schemas.microsoft.com/office/drawing/2014/main" id="{9EF5E6EC-49CF-43A0-8ED2-136FCDCAD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2"/>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F4A1A617-AE8C-49B0-9B78-F0E2BFB2BD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49"/>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4B1C21A9-2A27-4BA8-AB2C-E2F23D93F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2"/>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803E4DF0-86BE-4F7B-99D9-A4DAF790A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1">
              <a:extLst>
                <a:ext uri="{FF2B5EF4-FFF2-40B4-BE49-F238E27FC236}">
                  <a16:creationId xmlns:a16="http://schemas.microsoft.com/office/drawing/2014/main" id="{324C4266-1501-454D-A3A2-C60585E379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2"/>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4">
              <a:extLst>
                <a:ext uri="{FF2B5EF4-FFF2-40B4-BE49-F238E27FC236}">
                  <a16:creationId xmlns:a16="http://schemas.microsoft.com/office/drawing/2014/main" id="{335F4B74-90BA-4372-9744-660DE1DAE6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7"/>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5">
              <a:extLst>
                <a:ext uri="{FF2B5EF4-FFF2-40B4-BE49-F238E27FC236}">
                  <a16:creationId xmlns:a16="http://schemas.microsoft.com/office/drawing/2014/main" id="{676BC228-1D88-4E9F-A39C-485245F38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2"/>
              <a:ext cx="133350" cy="266700"/>
            </a:xfrm>
            <a:custGeom>
              <a:avLst/>
              <a:gdLst/>
              <a:ahLst/>
              <a:cxnLst/>
              <a:rect l="0" t="0" r="r" b="b"/>
              <a:pathLst>
                <a:path w="84" h="168">
                  <a:moveTo>
                    <a:pt x="69" y="168"/>
                  </a:moveTo>
                  <a:lnTo>
                    <a:pt x="0" y="6"/>
                  </a:lnTo>
                  <a:lnTo>
                    <a:pt x="12" y="0"/>
                  </a:lnTo>
                  <a:lnTo>
                    <a:pt x="84" y="162"/>
                  </a:lnTo>
                  <a:lnTo>
                    <a:pt x="69" y="168"/>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6">
              <a:extLst>
                <a:ext uri="{FF2B5EF4-FFF2-40B4-BE49-F238E27FC236}">
                  <a16:creationId xmlns:a16="http://schemas.microsoft.com/office/drawing/2014/main" id="{82C283AD-515F-427B-A581-F1EC42B2F8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4"/>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7">
              <a:extLst>
                <a:ext uri="{FF2B5EF4-FFF2-40B4-BE49-F238E27FC236}">
                  <a16:creationId xmlns:a16="http://schemas.microsoft.com/office/drawing/2014/main" id="{A211013C-44EA-4C7F-867A-70F84606A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49"/>
              <a:ext cx="133350" cy="269875"/>
            </a:xfrm>
            <a:custGeom>
              <a:avLst/>
              <a:gdLst/>
              <a:ahLst/>
              <a:cxnLst/>
              <a:rect l="0" t="0" r="r" b="b"/>
              <a:pathLst>
                <a:path w="84" h="170">
                  <a:moveTo>
                    <a:pt x="12" y="170"/>
                  </a:moveTo>
                  <a:lnTo>
                    <a:pt x="0" y="164"/>
                  </a:lnTo>
                  <a:lnTo>
                    <a:pt x="69" y="0"/>
                  </a:lnTo>
                  <a:lnTo>
                    <a:pt x="84" y="6"/>
                  </a:lnTo>
                  <a:lnTo>
                    <a:pt x="12" y="17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8">
              <a:extLst>
                <a:ext uri="{FF2B5EF4-FFF2-40B4-BE49-F238E27FC236}">
                  <a16:creationId xmlns:a16="http://schemas.microsoft.com/office/drawing/2014/main" id="{5A091894-50E1-4B1B-94B2-693B5DC5A0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7"/>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9">
              <a:extLst>
                <a:ext uri="{FF2B5EF4-FFF2-40B4-BE49-F238E27FC236}">
                  <a16:creationId xmlns:a16="http://schemas.microsoft.com/office/drawing/2014/main" id="{33665320-A7B0-4BE7-B587-654A5E130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2"/>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6">
              <a:extLst>
                <a:ext uri="{FF2B5EF4-FFF2-40B4-BE49-F238E27FC236}">
                  <a16:creationId xmlns:a16="http://schemas.microsoft.com/office/drawing/2014/main" id="{5E731000-CA59-41D5-BBAF-4CF0C93CC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2"/>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7">
              <a:extLst>
                <a:ext uri="{FF2B5EF4-FFF2-40B4-BE49-F238E27FC236}">
                  <a16:creationId xmlns:a16="http://schemas.microsoft.com/office/drawing/2014/main" id="{3ADE52FC-89F2-4DE3-90F2-23F8A19B5F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7"/>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8">
              <a:extLst>
                <a:ext uri="{FF2B5EF4-FFF2-40B4-BE49-F238E27FC236}">
                  <a16:creationId xmlns:a16="http://schemas.microsoft.com/office/drawing/2014/main" id="{C598494B-717D-4E29-9D55-F0FEF36C02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2"/>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9">
              <a:extLst>
                <a:ext uri="{FF2B5EF4-FFF2-40B4-BE49-F238E27FC236}">
                  <a16:creationId xmlns:a16="http://schemas.microsoft.com/office/drawing/2014/main" id="{4E748B28-C809-4A72-BA26-B42706005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2"/>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40">
              <a:extLst>
                <a:ext uri="{FF2B5EF4-FFF2-40B4-BE49-F238E27FC236}">
                  <a16:creationId xmlns:a16="http://schemas.microsoft.com/office/drawing/2014/main" id="{1B55B6D8-6E87-41B4-8C20-4C59AB35B0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7"/>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41">
              <a:extLst>
                <a:ext uri="{FF2B5EF4-FFF2-40B4-BE49-F238E27FC236}">
                  <a16:creationId xmlns:a16="http://schemas.microsoft.com/office/drawing/2014/main" id="{8AF0CB98-D797-4C0F-B534-B53FFEC58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7"/>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42">
              <a:extLst>
                <a:ext uri="{FF2B5EF4-FFF2-40B4-BE49-F238E27FC236}">
                  <a16:creationId xmlns:a16="http://schemas.microsoft.com/office/drawing/2014/main" id="{8161F426-0884-4746-ADFB-ED2E8ED5E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4"/>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3">
              <a:extLst>
                <a:ext uri="{FF2B5EF4-FFF2-40B4-BE49-F238E27FC236}">
                  <a16:creationId xmlns:a16="http://schemas.microsoft.com/office/drawing/2014/main" id="{9FB6AEF0-B7A7-4C34-8BCA-D1939E5C0F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7"/>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44">
              <a:extLst>
                <a:ext uri="{FF2B5EF4-FFF2-40B4-BE49-F238E27FC236}">
                  <a16:creationId xmlns:a16="http://schemas.microsoft.com/office/drawing/2014/main" id="{C4221C70-D5F8-42A7-B0AF-B63791EFA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4"/>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57">
              <a:extLst>
                <a:ext uri="{FF2B5EF4-FFF2-40B4-BE49-F238E27FC236}">
                  <a16:creationId xmlns:a16="http://schemas.microsoft.com/office/drawing/2014/main" id="{4C075733-AA99-4CB2-934E-9F42E6FC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4"/>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58">
              <a:extLst>
                <a:ext uri="{FF2B5EF4-FFF2-40B4-BE49-F238E27FC236}">
                  <a16:creationId xmlns:a16="http://schemas.microsoft.com/office/drawing/2014/main" id="{266B426D-F5FB-456F-84B5-2DACFEA7AB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2"/>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rgbClr val="FFFFFF">
                <a:alpha val="70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89" name="Round Diagonal Corner Rectangle 6">
            <a:extLst>
              <a:ext uri="{FF2B5EF4-FFF2-40B4-BE49-F238E27FC236}">
                <a16:creationId xmlns:a16="http://schemas.microsoft.com/office/drawing/2014/main" id="{083A6575-45DF-4CD7-8E7D-50E51B82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8760" y="808057"/>
            <a:ext cx="7028021"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6187799-DA3C-4FED-A4A5-11E927598410}"/>
              </a:ext>
            </a:extLst>
          </p:cNvPr>
          <p:cNvPicPr>
            <a:picLocks noChangeAspect="1"/>
          </p:cNvPicPr>
          <p:nvPr/>
        </p:nvPicPr>
        <p:blipFill>
          <a:blip r:embed="rId6"/>
          <a:stretch>
            <a:fillRect/>
          </a:stretch>
        </p:blipFill>
        <p:spPr>
          <a:xfrm>
            <a:off x="1831428" y="3103505"/>
            <a:ext cx="5572411" cy="2213089"/>
          </a:xfrm>
          <a:prstGeom prst="rect">
            <a:avLst/>
          </a:prstGeom>
        </p:spPr>
      </p:pic>
      <p:sp>
        <p:nvSpPr>
          <p:cNvPr id="5" name="Rectangle 4">
            <a:extLst>
              <a:ext uri="{FF2B5EF4-FFF2-40B4-BE49-F238E27FC236}">
                <a16:creationId xmlns:a16="http://schemas.microsoft.com/office/drawing/2014/main" id="{C11774A0-85DF-4D74-8985-26A716C4FE87}"/>
              </a:ext>
            </a:extLst>
          </p:cNvPr>
          <p:cNvSpPr/>
          <p:nvPr/>
        </p:nvSpPr>
        <p:spPr>
          <a:xfrm>
            <a:off x="1821063" y="1428273"/>
            <a:ext cx="5947752" cy="1477328"/>
          </a:xfrm>
          <a:prstGeom prst="rect">
            <a:avLst/>
          </a:prstGeom>
        </p:spPr>
        <p:txBody>
          <a:bodyPr wrap="square">
            <a:spAutoFit/>
          </a:bodyPr>
          <a:lstStyle/>
          <a:p>
            <a:r>
              <a:rPr lang="en-US" dirty="0">
                <a:solidFill>
                  <a:schemeClr val="bg1"/>
                </a:solidFill>
              </a:rPr>
              <a:t>In preventive maintenance prediction, the most important metric to evaluate the model is recall, which conveys the actual number of failures predicted by the model. Here in the model built. it is around 99.8%. I suspect this could be due to large portion of failure = 'none’.</a:t>
            </a:r>
          </a:p>
        </p:txBody>
      </p:sp>
      <p:sp>
        <p:nvSpPr>
          <p:cNvPr id="88" name="TextBox 87">
            <a:extLst>
              <a:ext uri="{FF2B5EF4-FFF2-40B4-BE49-F238E27FC236}">
                <a16:creationId xmlns:a16="http://schemas.microsoft.com/office/drawing/2014/main" id="{0F9978C8-A4F6-442E-9AAC-922456723413}"/>
              </a:ext>
            </a:extLst>
          </p:cNvPr>
          <p:cNvSpPr txBox="1"/>
          <p:nvPr/>
        </p:nvSpPr>
        <p:spPr>
          <a:xfrm>
            <a:off x="778895" y="79099"/>
            <a:ext cx="7642820" cy="1137363"/>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Evaluation</a:t>
            </a:r>
          </a:p>
          <a:p>
            <a:endParaRPr lang="en-US" sz="1350" dirty="0"/>
          </a:p>
          <a:p>
            <a:endParaRPr lang="en-US" sz="1350" dirty="0"/>
          </a:p>
        </p:txBody>
      </p:sp>
      <p:pic>
        <p:nvPicPr>
          <p:cNvPr id="7" name="Audio 6">
            <a:hlinkClick r:id="" action="ppaction://media"/>
            <a:extLst>
              <a:ext uri="{FF2B5EF4-FFF2-40B4-BE49-F238E27FC236}">
                <a16:creationId xmlns:a16="http://schemas.microsoft.com/office/drawing/2014/main" id="{0EAA4AEC-DB9B-48A0-8080-1F06CD3D61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846038581"/>
      </p:ext>
    </p:extLst>
  </p:cSld>
  <p:clrMapOvr>
    <a:masterClrMapping/>
  </p:clrMapOvr>
  <mc:AlternateContent xmlns:mc="http://schemas.openxmlformats.org/markup-compatibility/2006">
    <mc:Choice xmlns:p14="http://schemas.microsoft.com/office/powerpoint/2010/main" Requires="p14">
      <p:transition spd="slow" p14:dur="2000" advTm="38333"/>
    </mc:Choice>
    <mc:Fallback>
      <p:transition spd="slow" advTm="38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4D7D9F-E617-499C-82F0-27922140E949}"/>
              </a:ext>
            </a:extLst>
          </p:cNvPr>
          <p:cNvSpPr txBox="1"/>
          <p:nvPr/>
        </p:nvSpPr>
        <p:spPr>
          <a:xfrm>
            <a:off x="574717" y="1216137"/>
            <a:ext cx="7642820" cy="3351302"/>
          </a:xfrm>
          <a:prstGeom prst="rect">
            <a:avLst/>
          </a:prstGeom>
          <a:noFill/>
        </p:spPr>
        <p:txBody>
          <a:bodyPr wrap="square" rtlCol="0">
            <a:spAutoFit/>
          </a:bodyPr>
          <a:lstStyle/>
          <a:p>
            <a:pPr marL="457200" algn="ctr">
              <a:lnSpc>
                <a:spcPct val="107000"/>
              </a:lnSpc>
              <a:spcAft>
                <a:spcPts val="800"/>
              </a:spcAft>
            </a:pPr>
            <a:r>
              <a:rPr lang="en-US" sz="3200" b="1" u="sng" dirty="0">
                <a:latin typeface="Calibri" panose="020F0502020204030204" pitchFamily="34" charset="0"/>
                <a:cs typeface="Times New Roman" panose="02020603050405020304" pitchFamily="18" charset="0"/>
              </a:rPr>
              <a:t>Model Tuning</a:t>
            </a:r>
          </a:p>
          <a:p>
            <a:pPr marL="457200" algn="ctr">
              <a:lnSpc>
                <a:spcPct val="107000"/>
              </a:lnSpc>
              <a:spcAft>
                <a:spcPts val="800"/>
              </a:spcAft>
            </a:pPr>
            <a:endParaRPr lang="en-US" sz="3200" b="1" u="sng" dirty="0">
              <a:latin typeface="Calibri" panose="020F0502020204030204" pitchFamily="34" charset="0"/>
              <a:cs typeface="Times New Roman" panose="02020603050405020304" pitchFamily="18" charset="0"/>
            </a:endParaRPr>
          </a:p>
          <a:p>
            <a:pPr marL="457200">
              <a:lnSpc>
                <a:spcPct val="107000"/>
              </a:lnSpc>
              <a:spcAft>
                <a:spcPts val="800"/>
              </a:spcAft>
            </a:pPr>
            <a:r>
              <a:rPr lang="en-US" dirty="0"/>
              <a:t>While I did accuracy and recall of above 99%, I think the model is slightly biased. The model can be further improved considering the technicalities  in generating different feature variables in the preventive maintenance. Different kind of classifying algorithm like Gradient Boosting Classifier or Deep Neural Networks can be used to improve the model further.</a:t>
            </a:r>
            <a:endParaRPr lang="en-US" sz="3200" b="1" u="sng" dirty="0">
              <a:latin typeface="Calibri" panose="020F0502020204030204" pitchFamily="34" charset="0"/>
              <a:cs typeface="Times New Roman" panose="02020603050405020304" pitchFamily="18" charset="0"/>
            </a:endParaRPr>
          </a:p>
          <a:p>
            <a:endParaRPr lang="en-US" sz="1350" dirty="0"/>
          </a:p>
          <a:p>
            <a:endParaRPr lang="en-US" sz="1350" dirty="0"/>
          </a:p>
        </p:txBody>
      </p:sp>
      <p:pic>
        <p:nvPicPr>
          <p:cNvPr id="7" name="Audio 6">
            <a:hlinkClick r:id="" action="ppaction://media"/>
            <a:extLst>
              <a:ext uri="{FF2B5EF4-FFF2-40B4-BE49-F238E27FC236}">
                <a16:creationId xmlns:a16="http://schemas.microsoft.com/office/drawing/2014/main" id="{241D4D79-8901-4AB8-A105-69C2A70D05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222961414"/>
      </p:ext>
    </p:extLst>
  </p:cSld>
  <p:clrMapOvr>
    <a:masterClrMapping/>
  </p:clrMapOvr>
  <mc:AlternateContent xmlns:mc="http://schemas.openxmlformats.org/markup-compatibility/2006">
    <mc:Choice xmlns:p14="http://schemas.microsoft.com/office/powerpoint/2010/main" Requires="p14">
      <p:transition spd="slow" p14:dur="2000" advTm="60595"/>
    </mc:Choice>
    <mc:Fallback>
      <p:transition spd="slow" advTm="60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960854" y="313219"/>
            <a:ext cx="7716166" cy="6028903"/>
          </a:xfrm>
          <a:ln w="31750">
            <a:noFill/>
          </a:ln>
        </p:spPr>
        <p:txBody>
          <a:bodyPr>
            <a:noAutofit/>
          </a:bodyPr>
          <a:lstStyle/>
          <a:p>
            <a:pPr marL="0" indent="0" algn="ctr">
              <a:buNone/>
            </a:pPr>
            <a:r>
              <a:rPr lang="en-US" sz="1400" b="1" dirty="0">
                <a:ea typeface="Calibri" panose="020F0502020204030204" pitchFamily="34" charset="0"/>
                <a:cs typeface="Times New Roman" panose="02020603050405020304" pitchFamily="18" charset="0"/>
              </a:rPr>
              <a:t>Data Understanding:</a:t>
            </a:r>
            <a:r>
              <a:rPr lang="en-US" sz="1400" dirty="0">
                <a:ea typeface="Calibri" panose="020F0502020204030204" pitchFamily="34" charset="0"/>
                <a:cs typeface="Times New Roman" panose="02020603050405020304" pitchFamily="18" charset="0"/>
              </a:rPr>
              <a:t> </a:t>
            </a:r>
          </a:p>
          <a:p>
            <a:pPr marL="0" indent="0">
              <a:buNone/>
            </a:pPr>
            <a:r>
              <a:rPr lang="en-US" sz="1400" dirty="0"/>
              <a:t>The following data sources were considered for building this Predictive Maintenance Model.</a:t>
            </a:r>
          </a:p>
          <a:p>
            <a:pPr lvl="0"/>
            <a:r>
              <a:rPr lang="en-US" sz="1400" dirty="0"/>
              <a:t>Telemetry :  Time series data consisting of various measurements like - Voltage, Rotation, Pressure and Vibration readings from various machines.</a:t>
            </a:r>
          </a:p>
          <a:p>
            <a:pPr lvl="0"/>
            <a:r>
              <a:rPr lang="en-US" sz="1400" dirty="0"/>
              <a:t>Machines :  Information about machines.</a:t>
            </a:r>
          </a:p>
          <a:p>
            <a:pPr lvl="0"/>
            <a:r>
              <a:rPr lang="en-US" sz="1400" dirty="0"/>
              <a:t>Failures :  Records of failed components.</a:t>
            </a:r>
          </a:p>
          <a:p>
            <a:pPr lvl="0"/>
            <a:r>
              <a:rPr lang="en-US" sz="1400" dirty="0"/>
              <a:t>Maintenance :  Maintenance historical records of machines involving component replacements due to regular maintenance activity or due to failures. </a:t>
            </a:r>
          </a:p>
          <a:p>
            <a:pPr lvl="0"/>
            <a:r>
              <a:rPr lang="en-US" sz="1400" dirty="0"/>
              <a:t>Errors :  Historical errors thrown by the machines.</a:t>
            </a:r>
          </a:p>
          <a:p>
            <a:pPr marL="0" indent="0">
              <a:buNone/>
            </a:pPr>
            <a:r>
              <a:rPr lang="en-US" sz="1400" dirty="0"/>
              <a:t>Below links has instructions to get data sets for this project.  </a:t>
            </a:r>
            <a:r>
              <a:rPr lang="en-US" sz="1400" u="sng" dirty="0">
                <a:hlinkClick r:id="rId4"/>
              </a:rPr>
              <a:t>https://gallery.azure.ai/Experiment/Predictive-Maintenance-Implementation-Guide-Data-Sets-1</a:t>
            </a:r>
            <a:endParaRPr lang="en-US" sz="1400" dirty="0"/>
          </a:p>
          <a:p>
            <a:pPr marL="0" indent="0">
              <a:buNone/>
            </a:pPr>
            <a:endParaRPr lang="en-US" sz="1400" dirty="0"/>
          </a:p>
          <a:p>
            <a:pPr marL="0" indent="0" algn="ctr">
              <a:lnSpc>
                <a:spcPct val="130000"/>
              </a:lnSpc>
              <a:spcAft>
                <a:spcPts val="600"/>
              </a:spcAft>
              <a:buNone/>
            </a:pPr>
            <a:r>
              <a:rPr lang="en-US" sz="1400" b="1" dirty="0">
                <a:cs typeface="Times New Roman" panose="02020603050405020304" pitchFamily="18" charset="0"/>
              </a:rPr>
              <a:t>Project Link:</a:t>
            </a:r>
          </a:p>
          <a:p>
            <a:pPr marL="0" indent="0">
              <a:spcAft>
                <a:spcPts val="600"/>
              </a:spcAft>
              <a:buNone/>
            </a:pPr>
            <a:r>
              <a:rPr lang="en-US" sz="1400" dirty="0"/>
              <a:t>Project related analysis can be found in “Predictive Maintenance Model” section of my portfolio site, mentioned below.</a:t>
            </a:r>
          </a:p>
          <a:p>
            <a:pPr marL="0" indent="0">
              <a:lnSpc>
                <a:spcPct val="107000"/>
              </a:lnSpc>
              <a:spcAft>
                <a:spcPts val="600"/>
              </a:spcAft>
              <a:buNone/>
            </a:pPr>
            <a:r>
              <a:rPr lang="en-US" sz="1400" dirty="0">
                <a:hlinkClick r:id="rId5"/>
              </a:rPr>
              <a:t>https://iamnrr.github.io/</a:t>
            </a:r>
            <a:endParaRPr lang="en-US" sz="1400" dirty="0"/>
          </a:p>
        </p:txBody>
      </p:sp>
      <p:pic>
        <p:nvPicPr>
          <p:cNvPr id="2" name="Audio 1">
            <a:hlinkClick r:id="" action="ppaction://media"/>
            <a:extLst>
              <a:ext uri="{FF2B5EF4-FFF2-40B4-BE49-F238E27FC236}">
                <a16:creationId xmlns:a16="http://schemas.microsoft.com/office/drawing/2014/main" id="{0BF916CA-6FDA-4C66-A27E-6E1866D485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888731644"/>
      </p:ext>
    </p:extLst>
  </p:cSld>
  <p:clrMapOvr>
    <a:masterClrMapping/>
  </p:clrMapOvr>
  <mc:AlternateContent xmlns:mc="http://schemas.openxmlformats.org/markup-compatibility/2006">
    <mc:Choice xmlns:p14="http://schemas.microsoft.com/office/powerpoint/2010/main" Requires="p14">
      <p:transition spd="slow" p14:dur="2000" advTm="77627"/>
    </mc:Choice>
    <mc:Fallback>
      <p:transition spd="slow" advTm="77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 name="Rectangle 13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77" name="Group 13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926715" cy="6858001"/>
            <a:chOff x="0" y="0"/>
            <a:chExt cx="11902285" cy="6858001"/>
          </a:xfrm>
        </p:grpSpPr>
        <p:grpSp>
          <p:nvGrpSpPr>
            <p:cNvPr id="136" name="Group 13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4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6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79" name="Group 13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3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7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603D1E54-55A0-4363-8B50-B5C6F191382C}"/>
              </a:ext>
            </a:extLst>
          </p:cNvPr>
          <p:cNvSpPr txBox="1"/>
          <p:nvPr/>
        </p:nvSpPr>
        <p:spPr>
          <a:xfrm>
            <a:off x="2829084" y="50520"/>
            <a:ext cx="3788949" cy="586068"/>
          </a:xfrm>
          <a:prstGeom prst="rect">
            <a:avLst/>
          </a:prstGeom>
        </p:spPr>
        <p:txBody>
          <a:bodyPr vert="horz" lIns="91440" tIns="45720" rIns="91440" bIns="45720" rtlCol="0" anchor="b">
            <a:normAutofit/>
          </a:bodyPr>
          <a:lstStyle/>
          <a:p>
            <a:pPr marL="457200" algn="ctr" defTabSz="914400">
              <a:lnSpc>
                <a:spcPct val="90000"/>
              </a:lnSpc>
              <a:spcBef>
                <a:spcPct val="0"/>
              </a:spcBef>
              <a:spcAft>
                <a:spcPts val="800"/>
              </a:spcAft>
            </a:pPr>
            <a:r>
              <a:rPr lang="en-US" sz="2400" b="1" u="sng" cap="all" dirty="0">
                <a:solidFill>
                  <a:srgbClr val="FFFFFF"/>
                </a:solidFill>
                <a:latin typeface="+mj-lt"/>
                <a:ea typeface="+mj-ea"/>
                <a:cs typeface="+mj-cs"/>
              </a:rPr>
              <a:t>Model Deployment</a:t>
            </a:r>
          </a:p>
        </p:txBody>
      </p:sp>
      <p:sp useBgFill="1">
        <p:nvSpPr>
          <p:cNvPr id="17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211" y="808057"/>
            <a:ext cx="506434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3633F1-CDE8-4620-9CC5-90C663AB1A23}"/>
              </a:ext>
            </a:extLst>
          </p:cNvPr>
          <p:cNvPicPr>
            <a:picLocks noChangeAspect="1"/>
          </p:cNvPicPr>
          <p:nvPr/>
        </p:nvPicPr>
        <p:blipFill>
          <a:blip r:embed="rId5"/>
          <a:stretch>
            <a:fillRect/>
          </a:stretch>
        </p:blipFill>
        <p:spPr>
          <a:xfrm>
            <a:off x="839241" y="2297389"/>
            <a:ext cx="4584286" cy="2257760"/>
          </a:xfrm>
          <a:prstGeom prst="rect">
            <a:avLst/>
          </a:prstGeom>
        </p:spPr>
      </p:pic>
      <p:sp>
        <p:nvSpPr>
          <p:cNvPr id="4" name="TextBox 3">
            <a:extLst>
              <a:ext uri="{FF2B5EF4-FFF2-40B4-BE49-F238E27FC236}">
                <a16:creationId xmlns:a16="http://schemas.microsoft.com/office/drawing/2014/main" id="{4AEDFA13-A146-4C63-B9A3-CE98A66EB225}"/>
              </a:ext>
            </a:extLst>
          </p:cNvPr>
          <p:cNvSpPr txBox="1"/>
          <p:nvPr/>
        </p:nvSpPr>
        <p:spPr>
          <a:xfrm>
            <a:off x="6027030" y="2249487"/>
            <a:ext cx="2460753" cy="3541714"/>
          </a:xfrm>
          <a:prstGeom prst="rect">
            <a:avLst/>
          </a:prstGeom>
        </p:spPr>
        <p:txBody>
          <a:bodyPr vert="horz" lIns="91440" tIns="45720" rIns="91440" bIns="45720" rtlCol="0">
            <a:normAutofit/>
          </a:bodyPr>
          <a:lstStyle/>
          <a:p>
            <a:pPr marL="285750" indent="-228600" defTabSz="914400">
              <a:lnSpc>
                <a:spcPct val="120000"/>
              </a:lnSpc>
              <a:spcAft>
                <a:spcPts val="600"/>
              </a:spcAft>
              <a:buSzPct val="125000"/>
              <a:buFont typeface="Arial" panose="020B0604020202020204" pitchFamily="34" charset="0"/>
              <a:buChar char="•"/>
            </a:pPr>
            <a:r>
              <a:rPr lang="en-US" sz="1600">
                <a:solidFill>
                  <a:srgbClr val="FFFFFF"/>
                </a:solidFill>
              </a:rPr>
              <a:t>Create the model with best parameters obtained from  tuning</a:t>
            </a:r>
          </a:p>
          <a:p>
            <a:pPr marL="285750" indent="-228600" defTabSz="914400">
              <a:lnSpc>
                <a:spcPct val="120000"/>
              </a:lnSpc>
              <a:spcAft>
                <a:spcPts val="600"/>
              </a:spcAft>
              <a:buSzPct val="125000"/>
              <a:buFont typeface="Arial" panose="020B0604020202020204" pitchFamily="34" charset="0"/>
              <a:buChar char="•"/>
            </a:pPr>
            <a:r>
              <a:rPr lang="en-US" sz="1600">
                <a:solidFill>
                  <a:srgbClr val="FFFFFF"/>
                </a:solidFill>
              </a:rPr>
              <a:t>Save the model using joblib module as a pickle</a:t>
            </a:r>
          </a:p>
          <a:p>
            <a:pPr marL="285750" indent="-228600" defTabSz="914400">
              <a:lnSpc>
                <a:spcPct val="120000"/>
              </a:lnSpc>
              <a:spcAft>
                <a:spcPts val="600"/>
              </a:spcAft>
              <a:buSzPct val="125000"/>
              <a:buFont typeface="Arial" panose="020B0604020202020204" pitchFamily="34" charset="0"/>
              <a:buChar char="•"/>
            </a:pPr>
            <a:r>
              <a:rPr lang="en-US" sz="1600">
                <a:solidFill>
                  <a:srgbClr val="FFFFFF"/>
                </a:solidFill>
              </a:rPr>
              <a:t>Deploy the pickle on the server and use it for fitting new unseen data</a:t>
            </a:r>
          </a:p>
        </p:txBody>
      </p:sp>
      <p:pic>
        <p:nvPicPr>
          <p:cNvPr id="9" name="Audio 8">
            <a:hlinkClick r:id="" action="ppaction://media"/>
            <a:extLst>
              <a:ext uri="{FF2B5EF4-FFF2-40B4-BE49-F238E27FC236}">
                <a16:creationId xmlns:a16="http://schemas.microsoft.com/office/drawing/2014/main" id="{B8710155-917B-4E5B-A5AD-16C2999C76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385673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1028"/>
    </mc:Choice>
    <mc:Fallback>
      <p:transition spd="slow" advTm="21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781151" y="810796"/>
            <a:ext cx="7642820" cy="1154162"/>
          </a:xfrm>
          <a:prstGeom prst="rect">
            <a:avLst/>
          </a:prstGeom>
          <a:noFill/>
        </p:spPr>
        <p:txBody>
          <a:bodyPr wrap="square" rtlCol="0">
            <a:spAutoFit/>
          </a:bodyPr>
          <a:lstStyle/>
          <a:p>
            <a:endParaRPr lang="en-US" b="1" dirty="0"/>
          </a:p>
          <a:p>
            <a:r>
              <a:rPr lang="en-US" b="1" dirty="0"/>
              <a:t>						</a:t>
            </a:r>
            <a:r>
              <a:rPr lang="en-US" sz="2400" b="1" dirty="0"/>
              <a:t>Conclusion</a:t>
            </a:r>
          </a:p>
          <a:p>
            <a:endParaRPr lang="en-US" sz="1350" dirty="0"/>
          </a:p>
          <a:p>
            <a:endParaRPr lang="en-US" sz="1350" dirty="0"/>
          </a:p>
        </p:txBody>
      </p:sp>
      <p:sp>
        <p:nvSpPr>
          <p:cNvPr id="6" name="Rectangle 5">
            <a:extLst>
              <a:ext uri="{FF2B5EF4-FFF2-40B4-BE49-F238E27FC236}">
                <a16:creationId xmlns:a16="http://schemas.microsoft.com/office/drawing/2014/main" id="{98F7BF1E-82D2-428E-89C9-51B355DBB0D7}"/>
              </a:ext>
            </a:extLst>
          </p:cNvPr>
          <p:cNvSpPr/>
          <p:nvPr/>
        </p:nvSpPr>
        <p:spPr>
          <a:xfrm>
            <a:off x="908288" y="2057866"/>
            <a:ext cx="6987581" cy="2563715"/>
          </a:xfrm>
          <a:prstGeom prst="rect">
            <a:avLst/>
          </a:prstGeom>
        </p:spPr>
        <p:txBody>
          <a:bodyPr wrap="square">
            <a:spAutoFit/>
          </a:bodyPr>
          <a:lstStyle/>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Performance of the model can be further improved upon using Deep Learning and Neural Networks. </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07000"/>
              </a:lnSpc>
              <a:spcBef>
                <a:spcPts val="0"/>
              </a:spcBef>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Project Code: </a:t>
            </a:r>
            <a:r>
              <a:rPr lang="en-US" dirty="0">
                <a:hlinkClick r:id="rId4"/>
              </a:rPr>
              <a:t>https://github.com/iamnrr/DSC680-Projects/tree/master/Predictive%20Maintenance</a:t>
            </a:r>
            <a:endParaRPr lang="en-US" dirty="0"/>
          </a:p>
          <a:p>
            <a:pPr marL="457200" marR="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r>
              <a:rPr lang="en-US" dirty="0">
                <a:latin typeface="Calibri" panose="020F0502020204030204" pitchFamily="34" charset="0"/>
                <a:cs typeface="Times New Roman" panose="02020603050405020304" pitchFamily="18" charset="0"/>
              </a:rPr>
              <a:t>Git Hub Portfolio: </a:t>
            </a:r>
            <a:r>
              <a:rPr lang="en-US" dirty="0">
                <a:hlinkClick r:id="rId5"/>
              </a:rPr>
              <a:t>https://iamnrr.github.io/</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C36BC1F1-6168-4D0C-9B82-749C28FEBA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590359066"/>
      </p:ext>
    </p:extLst>
  </p:cSld>
  <p:clrMapOvr>
    <a:masterClrMapping/>
  </p:clrMapOvr>
  <mc:AlternateContent xmlns:mc="http://schemas.openxmlformats.org/markup-compatibility/2006">
    <mc:Choice xmlns:p14="http://schemas.microsoft.com/office/powerpoint/2010/main" Requires="p14">
      <p:transition spd="slow" p14:dur="2000" advTm="24452"/>
    </mc:Choice>
    <mc:Fallback>
      <p:transition spd="slow" advTm="2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DDF24-FCAA-468E-8F4B-EF41B972EA98}"/>
              </a:ext>
            </a:extLst>
          </p:cNvPr>
          <p:cNvSpPr txBox="1"/>
          <p:nvPr/>
        </p:nvSpPr>
        <p:spPr>
          <a:xfrm>
            <a:off x="1377475" y="2886093"/>
            <a:ext cx="5991446" cy="877163"/>
          </a:xfrm>
          <a:prstGeom prst="rect">
            <a:avLst/>
          </a:prstGeom>
          <a:noFill/>
        </p:spPr>
        <p:txBody>
          <a:bodyPr wrap="square" rtlCol="0">
            <a:spAutoFit/>
          </a:bodyPr>
          <a:lstStyle/>
          <a:p>
            <a:pPr algn="ctr"/>
            <a:r>
              <a:rPr lang="en-US" sz="2400" b="1" dirty="0"/>
              <a:t>Thank You</a:t>
            </a:r>
          </a:p>
          <a:p>
            <a:endParaRPr lang="en-US" sz="1350" dirty="0"/>
          </a:p>
          <a:p>
            <a:endParaRPr lang="en-US" sz="1350" dirty="0"/>
          </a:p>
        </p:txBody>
      </p:sp>
      <p:pic>
        <p:nvPicPr>
          <p:cNvPr id="10" name="Audio 9">
            <a:hlinkClick r:id="" action="ppaction://media"/>
            <a:extLst>
              <a:ext uri="{FF2B5EF4-FFF2-40B4-BE49-F238E27FC236}">
                <a16:creationId xmlns:a16="http://schemas.microsoft.com/office/drawing/2014/main" id="{A7994D75-398C-471F-B88A-E2F807511D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587218243"/>
      </p:ext>
    </p:extLst>
  </p:cSld>
  <p:clrMapOvr>
    <a:masterClrMapping/>
  </p:clrMapOvr>
  <mc:AlternateContent xmlns:mc="http://schemas.openxmlformats.org/markup-compatibility/2006">
    <mc:Choice xmlns:p14="http://schemas.microsoft.com/office/powerpoint/2010/main" Requires="p14">
      <p:transition spd="slow" p14:dur="2000" advTm="12951"/>
    </mc:Choice>
    <mc:Fallback>
      <p:transition spd="slow" advTm="12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1C12DA-1F04-410C-8C2B-715D61E661DA}"/>
              </a:ext>
            </a:extLst>
          </p:cNvPr>
          <p:cNvSpPr/>
          <p:nvPr/>
        </p:nvSpPr>
        <p:spPr>
          <a:xfrm>
            <a:off x="927137" y="2528048"/>
            <a:ext cx="6622869" cy="595932"/>
          </a:xfrm>
          <a:prstGeom prst="rect">
            <a:avLst/>
          </a:prstGeom>
        </p:spPr>
        <p:txBody>
          <a:bodyPr wrap="square">
            <a:spAutoFit/>
          </a:bodyPr>
          <a:lstStyle/>
          <a:p>
            <a:pPr marL="457200" marR="0" algn="ctr">
              <a:lnSpc>
                <a:spcPct val="107000"/>
              </a:lnSpc>
              <a:spcBef>
                <a:spcPts val="0"/>
              </a:spcBef>
              <a:spcAft>
                <a:spcPts val="800"/>
              </a:spcAft>
            </a:pPr>
            <a:r>
              <a:rPr lang="en-US" sz="3200" b="1" u="sng" dirty="0">
                <a:latin typeface="Calibri" panose="020F0502020204030204" pitchFamily="34" charset="0"/>
                <a:ea typeface="Calibri" panose="020F0502020204030204" pitchFamily="34" charset="0"/>
                <a:cs typeface="Times New Roman" panose="02020603050405020304" pitchFamily="18" charset="0"/>
              </a:rPr>
              <a:t>Exploratory Data Analysis</a:t>
            </a:r>
            <a:endParaRPr lang="en-US" sz="3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2AC5DDB9-EC23-4A4E-9FD7-B561A841E9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478873880"/>
      </p:ext>
    </p:extLst>
  </p:cSld>
  <p:clrMapOvr>
    <a:masterClrMapping/>
  </p:clrMapOvr>
  <mc:AlternateContent xmlns:mc="http://schemas.openxmlformats.org/markup-compatibility/2006">
    <mc:Choice xmlns:p14="http://schemas.microsoft.com/office/powerpoint/2010/main" Requires="p14">
      <p:transition spd="slow" p14:dur="2000" advTm="3704"/>
    </mc:Choice>
    <mc:Fallback>
      <p:transition spd="slow" advTm="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1254244" y="757790"/>
            <a:ext cx="7076395" cy="5264116"/>
          </a:xfrm>
          <a:ln w="31750">
            <a:noFill/>
          </a:ln>
        </p:spPr>
        <p:txBody>
          <a:bodyPr>
            <a:noAutofit/>
          </a:bodyPr>
          <a:lstStyle/>
          <a:p>
            <a:pPr marL="0" indent="0">
              <a:buNone/>
            </a:pPr>
            <a:r>
              <a:rPr lang="en-US" sz="1600" dirty="0"/>
              <a:t>Below is the list of variables in each data set. </a:t>
            </a:r>
          </a:p>
          <a:p>
            <a:pPr marL="342900" indent="-342900">
              <a:buFont typeface="+mj-lt"/>
              <a:buAutoNum type="arabicPeriod"/>
            </a:pPr>
            <a:r>
              <a:rPr lang="en-US" sz="1600" dirty="0"/>
              <a:t>Telemetry data set has below variables:</a:t>
            </a:r>
          </a:p>
          <a:p>
            <a:pPr lvl="1"/>
            <a:r>
              <a:rPr lang="en-US" sz="1600" dirty="0"/>
              <a:t>datetime</a:t>
            </a:r>
          </a:p>
          <a:p>
            <a:pPr lvl="1"/>
            <a:r>
              <a:rPr lang="en-US" sz="1600" dirty="0" err="1"/>
              <a:t>machineID</a:t>
            </a:r>
            <a:endParaRPr lang="en-US" sz="1600" dirty="0"/>
          </a:p>
          <a:p>
            <a:pPr lvl="1"/>
            <a:r>
              <a:rPr lang="en-US" sz="1600" dirty="0"/>
              <a:t>volt</a:t>
            </a:r>
          </a:p>
          <a:p>
            <a:pPr lvl="1"/>
            <a:r>
              <a:rPr lang="en-US" sz="1600" dirty="0"/>
              <a:t>rotate</a:t>
            </a:r>
          </a:p>
          <a:p>
            <a:pPr lvl="1"/>
            <a:r>
              <a:rPr lang="en-US" sz="1600" dirty="0"/>
              <a:t>pressure</a:t>
            </a:r>
          </a:p>
          <a:p>
            <a:pPr lvl="1"/>
            <a:r>
              <a:rPr lang="en-US" sz="1600" dirty="0"/>
              <a:t>vibration</a:t>
            </a:r>
          </a:p>
          <a:p>
            <a:pPr marL="342900" indent="-342900">
              <a:buFont typeface="+mj-lt"/>
              <a:buAutoNum type="arabicPeriod"/>
            </a:pPr>
            <a:r>
              <a:rPr lang="en-US" sz="1600" dirty="0"/>
              <a:t>Machines: </a:t>
            </a:r>
          </a:p>
          <a:p>
            <a:pPr lvl="1"/>
            <a:r>
              <a:rPr lang="en-US" sz="1600" dirty="0" err="1"/>
              <a:t>machineID</a:t>
            </a:r>
            <a:endParaRPr lang="en-US" sz="1600" dirty="0"/>
          </a:p>
          <a:p>
            <a:pPr lvl="1"/>
            <a:r>
              <a:rPr lang="en-US" sz="1600" dirty="0"/>
              <a:t>model</a:t>
            </a:r>
          </a:p>
          <a:p>
            <a:pPr lvl="1"/>
            <a:r>
              <a:rPr lang="en-US" sz="1600" dirty="0"/>
              <a:t>age</a:t>
            </a:r>
          </a:p>
          <a:p>
            <a:endParaRPr lang="en-US" sz="1200" dirty="0"/>
          </a:p>
        </p:txBody>
      </p:sp>
      <p:pic>
        <p:nvPicPr>
          <p:cNvPr id="6" name="Audio 5">
            <a:hlinkClick r:id="" action="ppaction://media"/>
            <a:extLst>
              <a:ext uri="{FF2B5EF4-FFF2-40B4-BE49-F238E27FC236}">
                <a16:creationId xmlns:a16="http://schemas.microsoft.com/office/drawing/2014/main" id="{1BEF814A-F6F9-45E2-9F05-D231623E5A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3880115675"/>
      </p:ext>
    </p:extLst>
  </p:cSld>
  <p:clrMapOvr>
    <a:masterClrMapping/>
  </p:clrMapOvr>
  <mc:AlternateContent xmlns:mc="http://schemas.openxmlformats.org/markup-compatibility/2006">
    <mc:Choice xmlns:p14="http://schemas.microsoft.com/office/powerpoint/2010/main" Requires="p14">
      <p:transition spd="slow" p14:dur="2000" advTm="56788"/>
    </mc:Choice>
    <mc:Fallback>
      <p:transition spd="slow" advTm="56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1254244" y="434466"/>
            <a:ext cx="6641928" cy="5738998"/>
          </a:xfrm>
          <a:ln w="31750">
            <a:noFill/>
          </a:ln>
        </p:spPr>
        <p:txBody>
          <a:bodyPr>
            <a:noAutofit/>
          </a:bodyPr>
          <a:lstStyle/>
          <a:p>
            <a:pPr marL="0" lvl="1" indent="0">
              <a:spcBef>
                <a:spcPts val="1000"/>
              </a:spcBef>
              <a:buNone/>
            </a:pPr>
            <a:r>
              <a:rPr lang="en-US" sz="1600" dirty="0"/>
              <a:t>3.  Errors:</a:t>
            </a:r>
          </a:p>
          <a:p>
            <a:pPr lvl="1"/>
            <a:r>
              <a:rPr lang="en-US" sz="1600" dirty="0"/>
              <a:t>datetime</a:t>
            </a:r>
          </a:p>
          <a:p>
            <a:pPr lvl="1"/>
            <a:r>
              <a:rPr lang="en-US" sz="1600" dirty="0" err="1"/>
              <a:t>machineID</a:t>
            </a:r>
            <a:endParaRPr lang="en-US" sz="1600" dirty="0"/>
          </a:p>
          <a:p>
            <a:pPr lvl="1"/>
            <a:r>
              <a:rPr lang="en-US" sz="1600" dirty="0" err="1"/>
              <a:t>errorID</a:t>
            </a:r>
            <a:endParaRPr lang="en-US" sz="1600" dirty="0"/>
          </a:p>
          <a:p>
            <a:pPr lvl="1"/>
            <a:endParaRPr lang="en-US" sz="1600" dirty="0"/>
          </a:p>
          <a:p>
            <a:pPr marL="0" lvl="1" indent="0">
              <a:spcBef>
                <a:spcPts val="1000"/>
              </a:spcBef>
              <a:buNone/>
            </a:pPr>
            <a:r>
              <a:rPr lang="en-US" sz="1600" dirty="0"/>
              <a:t>4.  Maintenance:</a:t>
            </a:r>
          </a:p>
          <a:p>
            <a:pPr lvl="1"/>
            <a:r>
              <a:rPr lang="en-US" sz="1600" dirty="0"/>
              <a:t>datetime</a:t>
            </a:r>
          </a:p>
          <a:p>
            <a:pPr lvl="1"/>
            <a:r>
              <a:rPr lang="en-US" sz="1600" dirty="0" err="1"/>
              <a:t>machineID</a:t>
            </a:r>
            <a:endParaRPr lang="en-US" sz="1600" dirty="0"/>
          </a:p>
          <a:p>
            <a:pPr lvl="1"/>
            <a:r>
              <a:rPr lang="en-US" sz="1600" dirty="0"/>
              <a:t>Comp</a:t>
            </a:r>
          </a:p>
          <a:p>
            <a:pPr lvl="1"/>
            <a:endParaRPr lang="en-US" sz="1600" dirty="0"/>
          </a:p>
          <a:p>
            <a:pPr marL="0" lvl="1" indent="0">
              <a:spcBef>
                <a:spcPts val="1000"/>
              </a:spcBef>
              <a:buNone/>
            </a:pPr>
            <a:r>
              <a:rPr lang="en-US" sz="1600" dirty="0"/>
              <a:t>5.  Failures:</a:t>
            </a:r>
          </a:p>
          <a:p>
            <a:pPr lvl="1"/>
            <a:r>
              <a:rPr lang="en-US" sz="1600" dirty="0"/>
              <a:t>datetime</a:t>
            </a:r>
          </a:p>
          <a:p>
            <a:pPr lvl="1"/>
            <a:r>
              <a:rPr lang="en-US" sz="1600" dirty="0" err="1"/>
              <a:t>machineID</a:t>
            </a:r>
            <a:endParaRPr lang="en-US" sz="1600" dirty="0"/>
          </a:p>
          <a:p>
            <a:pPr lvl="1"/>
            <a:r>
              <a:rPr lang="en-US" sz="1600" dirty="0"/>
              <a:t>Failure</a:t>
            </a:r>
          </a:p>
          <a:p>
            <a:pPr lvl="1"/>
            <a:endParaRPr lang="en-US" sz="1600" dirty="0"/>
          </a:p>
        </p:txBody>
      </p:sp>
      <p:pic>
        <p:nvPicPr>
          <p:cNvPr id="2" name="Audio 1">
            <a:hlinkClick r:id="" action="ppaction://media"/>
            <a:extLst>
              <a:ext uri="{FF2B5EF4-FFF2-40B4-BE49-F238E27FC236}">
                <a16:creationId xmlns:a16="http://schemas.microsoft.com/office/drawing/2014/main" id="{0FB58B18-3B1C-46BA-9472-03D6C290E1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669188168"/>
      </p:ext>
    </p:extLst>
  </p:cSld>
  <p:clrMapOvr>
    <a:masterClrMapping/>
  </p:clrMapOvr>
  <mc:AlternateContent xmlns:mc="http://schemas.openxmlformats.org/markup-compatibility/2006">
    <mc:Choice xmlns:p14="http://schemas.microsoft.com/office/powerpoint/2010/main" Requires="p14">
      <p:transition spd="slow" p14:dur="2000" advTm="83790"/>
    </mc:Choice>
    <mc:Fallback>
      <p:transition spd="slow" advTm="8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9E9FF-0168-4EEA-9397-B6B66BF5A8D1}"/>
              </a:ext>
            </a:extLst>
          </p:cNvPr>
          <p:cNvSpPr>
            <a:spLocks noGrp="1"/>
          </p:cNvSpPr>
          <p:nvPr>
            <p:ph idx="1"/>
          </p:nvPr>
        </p:nvSpPr>
        <p:spPr>
          <a:xfrm>
            <a:off x="1166227" y="938851"/>
            <a:ext cx="7009585" cy="4616007"/>
          </a:xfrm>
          <a:ln w="31750">
            <a:noFill/>
          </a:ln>
        </p:spPr>
        <p:txBody>
          <a:bodyPr>
            <a:noAutofit/>
          </a:bodyPr>
          <a:lstStyle/>
          <a:p>
            <a:pPr marL="0" indent="0">
              <a:buNone/>
            </a:pPr>
            <a:r>
              <a:rPr lang="en-US" sz="1800" b="1" u="sng" dirty="0"/>
              <a:t>Target Variable:</a:t>
            </a:r>
            <a:endParaRPr lang="en-US" sz="1800" dirty="0"/>
          </a:p>
          <a:p>
            <a:r>
              <a:rPr lang="en-US" sz="1800" dirty="0"/>
              <a:t>As per the business goal, the variable that I am trying to predict here is the component that is going to fail, it could be any of the components -  comp1, comp2, comp3, comp4 or none of them. The history of this failure data is in “Failure.csv”</a:t>
            </a:r>
          </a:p>
          <a:p>
            <a:endParaRPr lang="en-US" sz="1400" dirty="0"/>
          </a:p>
        </p:txBody>
      </p:sp>
      <p:pic>
        <p:nvPicPr>
          <p:cNvPr id="5" name="Audio 4">
            <a:hlinkClick r:id="" action="ppaction://media"/>
            <a:extLst>
              <a:ext uri="{FF2B5EF4-FFF2-40B4-BE49-F238E27FC236}">
                <a16:creationId xmlns:a16="http://schemas.microsoft.com/office/drawing/2014/main" id="{B758219C-1EB5-4D86-9DF8-F85EA8A775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920184160"/>
      </p:ext>
    </p:extLst>
  </p:cSld>
  <p:clrMapOvr>
    <a:masterClrMapping/>
  </p:clrMapOvr>
  <mc:AlternateContent xmlns:mc="http://schemas.openxmlformats.org/markup-compatibility/2006">
    <mc:Choice xmlns:p14="http://schemas.microsoft.com/office/powerpoint/2010/main" Requires="p14">
      <p:transition spd="slow" p14:dur="2000" advTm="17398"/>
    </mc:Choice>
    <mc:Fallback>
      <p:transition spd="slow" advTm="17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0" name="Group 9">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3"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4"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9"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1" name="Group 10">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0" name="Picture 2">
            <a:extLst>
              <a:ext uri="{FF2B5EF4-FFF2-40B4-BE49-F238E27FC236}">
                <a16:creationId xmlns:a16="http://schemas.microsoft.com/office/drawing/2014/main" id="{705E34FB-F15B-4B97-A591-8EE92E5FAEB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2" name="Round Diagonal Corner Rectangle 6">
            <a:extLst>
              <a:ext uri="{FF2B5EF4-FFF2-40B4-BE49-F238E27FC236}">
                <a16:creationId xmlns:a16="http://schemas.microsoft.com/office/drawing/2014/main" id="{1E43660D-412A-41EF-9745-E92C0AC60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drawing&#10;&#10;Description automatically generated">
            <a:extLst>
              <a:ext uri="{FF2B5EF4-FFF2-40B4-BE49-F238E27FC236}">
                <a16:creationId xmlns:a16="http://schemas.microsoft.com/office/drawing/2014/main" id="{5D838E3D-4F4E-41AA-ACE1-B16BDDB31A1E}"/>
              </a:ext>
            </a:extLst>
          </p:cNvPr>
          <p:cNvPicPr>
            <a:picLocks noChangeAspect="1"/>
          </p:cNvPicPr>
          <p:nvPr/>
        </p:nvPicPr>
        <p:blipFill rotWithShape="1">
          <a:blip r:embed="rId6"/>
          <a:srcRect l="2797" r="5334" b="-1"/>
          <a:stretch/>
        </p:blipFill>
        <p:spPr>
          <a:xfrm>
            <a:off x="976708" y="1136606"/>
            <a:ext cx="7188199" cy="4577297"/>
          </a:xfrm>
          <a:prstGeom prst="rect">
            <a:avLst/>
          </a:prstGeom>
        </p:spPr>
      </p:pic>
      <p:pic>
        <p:nvPicPr>
          <p:cNvPr id="5" name="Audio 4">
            <a:hlinkClick r:id="" action="ppaction://media"/>
            <a:extLst>
              <a:ext uri="{FF2B5EF4-FFF2-40B4-BE49-F238E27FC236}">
                <a16:creationId xmlns:a16="http://schemas.microsoft.com/office/drawing/2014/main" id="{6C9A06A2-AC4C-4DB5-8A84-A6A57BB453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1027498039"/>
      </p:ext>
    </p:extLst>
  </p:cSld>
  <p:clrMapOvr>
    <a:masterClrMapping/>
  </p:clrMapOvr>
  <mc:AlternateContent xmlns:mc="http://schemas.openxmlformats.org/markup-compatibility/2006">
    <mc:Choice xmlns:p14="http://schemas.microsoft.com/office/powerpoint/2010/main" Requires="p14">
      <p:transition spd="slow" p14:dur="2000" advTm="15044"/>
    </mc:Choice>
    <mc:Fallback>
      <p:transition spd="slow" advTm="15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3"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5" name="Group 144">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6858001"/>
            <a:chOff x="-14288" y="0"/>
            <a:chExt cx="12053888" cy="6858001"/>
          </a:xfrm>
        </p:grpSpPr>
        <p:grpSp>
          <p:nvGrpSpPr>
            <p:cNvPr id="146" name="Group 145">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8"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9"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0"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5"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7" name="Group 146">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8"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86"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0"/>
            <a:ext cx="914400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88"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408" y="808057"/>
            <a:ext cx="7670799"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132B1AA3-3241-4AB7-9D45-0CA9D5DBFEB0}"/>
              </a:ext>
            </a:extLst>
          </p:cNvPr>
          <p:cNvPicPr/>
          <p:nvPr/>
        </p:nvPicPr>
        <p:blipFill>
          <a:blip r:embed="rId6"/>
          <a:stretch>
            <a:fillRect/>
          </a:stretch>
        </p:blipFill>
        <p:spPr>
          <a:xfrm>
            <a:off x="976708" y="1664145"/>
            <a:ext cx="7188199" cy="3522218"/>
          </a:xfrm>
          <a:prstGeom prst="rect">
            <a:avLst/>
          </a:prstGeom>
        </p:spPr>
      </p:pic>
      <p:pic>
        <p:nvPicPr>
          <p:cNvPr id="5" name="Audio 4">
            <a:hlinkClick r:id="" action="ppaction://media"/>
            <a:extLst>
              <a:ext uri="{FF2B5EF4-FFF2-40B4-BE49-F238E27FC236}">
                <a16:creationId xmlns:a16="http://schemas.microsoft.com/office/drawing/2014/main" id="{30C4E80C-21F4-45AA-8DC2-83E2C6B574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88400" y="6502400"/>
            <a:ext cx="203200" cy="203200"/>
          </a:xfrm>
          <a:prstGeom prst="rect">
            <a:avLst/>
          </a:prstGeom>
        </p:spPr>
      </p:pic>
    </p:spTree>
    <p:extLst>
      <p:ext uri="{BB962C8B-B14F-4D97-AF65-F5344CB8AC3E}">
        <p14:creationId xmlns:p14="http://schemas.microsoft.com/office/powerpoint/2010/main" val="2115905611"/>
      </p:ext>
    </p:extLst>
  </p:cSld>
  <p:clrMapOvr>
    <a:masterClrMapping/>
  </p:clrMapOvr>
  <mc:AlternateContent xmlns:mc="http://schemas.openxmlformats.org/markup-compatibility/2006">
    <mc:Choice xmlns:p14="http://schemas.microsoft.com/office/powerpoint/2010/main" Requires="p14">
      <p:transition spd="slow" p14:dur="2000" advTm="17561"/>
    </mc:Choice>
    <mc:Fallback>
      <p:transition spd="slow" advTm="1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8</TotalTime>
  <Words>638</Words>
  <Application>Microsoft Office PowerPoint</Application>
  <PresentationFormat>On-screen Show (4:3)</PresentationFormat>
  <Paragraphs>74</Paragraphs>
  <Slides>32</Slides>
  <Notes>0</Notes>
  <HiddenSlides>0</HiddenSlides>
  <MMClips>31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Tw Cen MT</vt:lpstr>
      <vt:lpstr>Circuit</vt:lpstr>
      <vt:lpstr>PREDICTIVE analytics     PREVENTIVE Maintenance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PREVENTIVE Maintenance Model  </dc:title>
  <dc:creator>Raghu Nanduri</dc:creator>
  <cp:lastModifiedBy>Raghu Nanduri</cp:lastModifiedBy>
  <cp:revision>6</cp:revision>
  <dcterms:created xsi:type="dcterms:W3CDTF">2019-10-21T06:17:01Z</dcterms:created>
  <dcterms:modified xsi:type="dcterms:W3CDTF">2019-10-21T06:25:24Z</dcterms:modified>
</cp:coreProperties>
</file>